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2"/>
  </p:notesMasterIdLst>
  <p:handoutMasterIdLst>
    <p:handoutMasterId r:id="rId33"/>
  </p:handoutMasterIdLst>
  <p:sldIdLst>
    <p:sldId id="256" r:id="rId2"/>
    <p:sldId id="278" r:id="rId3"/>
    <p:sldId id="285" r:id="rId4"/>
    <p:sldId id="296" r:id="rId5"/>
    <p:sldId id="317" r:id="rId6"/>
    <p:sldId id="320" r:id="rId7"/>
    <p:sldId id="297" r:id="rId8"/>
    <p:sldId id="305" r:id="rId9"/>
    <p:sldId id="325" r:id="rId10"/>
    <p:sldId id="298" r:id="rId11"/>
    <p:sldId id="306" r:id="rId12"/>
    <p:sldId id="299" r:id="rId13"/>
    <p:sldId id="326" r:id="rId14"/>
    <p:sldId id="321" r:id="rId15"/>
    <p:sldId id="323" r:id="rId16"/>
    <p:sldId id="322" r:id="rId17"/>
    <p:sldId id="318" r:id="rId18"/>
    <p:sldId id="300" r:id="rId19"/>
    <p:sldId id="308" r:id="rId20"/>
    <p:sldId id="301" r:id="rId21"/>
    <p:sldId id="309" r:id="rId22"/>
    <p:sldId id="302" r:id="rId23"/>
    <p:sldId id="310" r:id="rId24"/>
    <p:sldId id="327" r:id="rId25"/>
    <p:sldId id="324" r:id="rId26"/>
    <p:sldId id="316" r:id="rId27"/>
    <p:sldId id="303" r:id="rId28"/>
    <p:sldId id="311" r:id="rId29"/>
    <p:sldId id="304" r:id="rId30"/>
    <p:sldId id="319" r:id="rId31"/>
  </p:sldIdLst>
  <p:sldSz cx="6858000" cy="9144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2316" y="-120"/>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21/02/2013</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21/02/2013</a:t>
            </a:fld>
            <a:endParaRPr lang="en-GB"/>
          </a:p>
        </p:txBody>
      </p:sp>
      <p:sp>
        <p:nvSpPr>
          <p:cNvPr id="4" name="Slide Image Placeholder 3"/>
          <p:cNvSpPr>
            <a:spLocks noGrp="1" noRot="1" noChangeAspect="1"/>
          </p:cNvSpPr>
          <p:nvPr>
            <p:ph type="sldImg" idx="2"/>
          </p:nvPr>
        </p:nvSpPr>
        <p:spPr>
          <a:xfrm>
            <a:off x="1939925" y="744538"/>
            <a:ext cx="27892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13</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14</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17</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18</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19</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20</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21</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22</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23</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24</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3</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25</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27</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28</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29</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30</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4</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7</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8</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9</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10</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11</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12</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21/02/2013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21/02/2013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21/02/2013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21/02/2013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21/02/2013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21/02/2013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21/02/2013</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21/02/2013</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21/02/2013</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21/02/2013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21/02/2013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21/02/2013</a:t>
            </a:fld>
            <a:endParaRPr lang="en-GB"/>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cartoons.ac.uk/record/DL2438/zoom"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cartoons.ac.uk/record/66889/zo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68760" y="1675412"/>
            <a:ext cx="4320480" cy="5416868"/>
          </a:xfrm>
          <a:prstGeom prst="rect">
            <a:avLst/>
          </a:prstGeom>
          <a:noFill/>
        </p:spPr>
        <p:txBody>
          <a:bodyPr wrap="square" rtlCol="0">
            <a:spAutoFit/>
          </a:bodyPr>
          <a:lstStyle/>
          <a:p>
            <a:pPr algn="ctr"/>
            <a:r>
              <a:rPr lang="en-GB" sz="2800" b="1" dirty="0" smtClean="0">
                <a:latin typeface="Candara" pitchFamily="34" charset="0"/>
              </a:rPr>
              <a:t>HIGHFIELD HISTORY</a:t>
            </a:r>
          </a:p>
          <a:p>
            <a:pPr algn="ctr"/>
            <a:r>
              <a:rPr lang="en-GB" sz="2800" b="1" dirty="0" smtClean="0">
                <a:latin typeface="Candara" pitchFamily="34" charset="0"/>
              </a:rPr>
              <a:t>GCSE WORKBOOK</a:t>
            </a:r>
          </a:p>
          <a:p>
            <a:pPr algn="ctr"/>
            <a:endParaRPr lang="en-GB" sz="2000" dirty="0" smtClean="0">
              <a:latin typeface="Candara" pitchFamily="34" charset="0"/>
            </a:endParaRPr>
          </a:p>
          <a:p>
            <a:pPr algn="ctr"/>
            <a:r>
              <a:rPr lang="en-GB" sz="2400" b="1" dirty="0" smtClean="0">
                <a:latin typeface="Candara" pitchFamily="34" charset="0"/>
              </a:rPr>
              <a:t>CONTROLLED ASSESSMENT:</a:t>
            </a:r>
          </a:p>
          <a:p>
            <a:pPr lvl="0" algn="ctr"/>
            <a:r>
              <a:rPr kumimoji="0" lang="en-GB" sz="2400" b="0" i="1" u="none" strike="noStrike" cap="none" normalizeH="0" dirty="0" smtClean="0">
                <a:ln>
                  <a:noFill/>
                </a:ln>
                <a:solidFill>
                  <a:schemeClr val="tx1"/>
                </a:solidFill>
                <a:effectLst/>
                <a:latin typeface="Candara" pitchFamily="34" charset="0"/>
                <a:cs typeface="Arial" charset="0"/>
              </a:rPr>
              <a:t>Cold War Relations 1941-1965</a:t>
            </a:r>
            <a:endParaRPr lang="en-GB" sz="2400" b="1" i="1" dirty="0">
              <a:latin typeface="Candara" pitchFamily="34" charset="0"/>
            </a:endParaRPr>
          </a:p>
          <a:p>
            <a:pPr algn="ctr"/>
            <a:endParaRPr lang="en-GB" sz="2000" dirty="0" smtClean="0">
              <a:latin typeface="Candara" pitchFamily="34" charset="0"/>
            </a:endParaRPr>
          </a:p>
          <a:p>
            <a:pPr algn="ctr"/>
            <a:r>
              <a:rPr lang="en-GB" sz="2400" b="1" dirty="0" smtClean="0">
                <a:latin typeface="Candara" pitchFamily="34" charset="0"/>
              </a:rPr>
              <a:t>BIG Question:</a:t>
            </a:r>
          </a:p>
          <a:p>
            <a:pPr algn="ctr"/>
            <a:r>
              <a:rPr kumimoji="0" lang="en-GB" sz="2400" i="1" u="none" strike="noStrike" cap="none" normalizeH="0" baseline="0" dirty="0" smtClean="0">
                <a:ln>
                  <a:noFill/>
                </a:ln>
                <a:solidFill>
                  <a:schemeClr val="tx1"/>
                </a:solidFill>
                <a:effectLst/>
                <a:latin typeface="Candara" pitchFamily="34" charset="0"/>
                <a:cs typeface="Arial" charset="0"/>
              </a:rPr>
              <a:t>What caused the Cold War?</a:t>
            </a:r>
          </a:p>
          <a:p>
            <a:pPr algn="ctr"/>
            <a:endParaRPr lang="en-GB" sz="2000" i="1" dirty="0" smtClean="0">
              <a:latin typeface="Candara" pitchFamily="34" charset="0"/>
            </a:endParaRPr>
          </a:p>
          <a:p>
            <a:pPr algn="ctr"/>
            <a:r>
              <a:rPr lang="en-GB" sz="1600" i="1" dirty="0" smtClean="0"/>
              <a:t>“Ideological implications - the kind of world-view, the kind of beliefs, and the social structure that would probably prevail in a state which was at once unconquerable and in a permanent state of "cold war" with its neighbours.”</a:t>
            </a:r>
            <a:r>
              <a:rPr lang="en-GB" dirty="0" smtClean="0"/>
              <a:t/>
            </a:r>
            <a:br>
              <a:rPr lang="en-GB" dirty="0" smtClean="0"/>
            </a:br>
            <a:endParaRPr lang="en-GB" dirty="0" smtClean="0"/>
          </a:p>
          <a:p>
            <a:pPr algn="ctr"/>
            <a:r>
              <a:rPr lang="en-GB" b="1" dirty="0" smtClean="0"/>
              <a:t>George Orwell (1903-1950)</a:t>
            </a:r>
            <a:r>
              <a:rPr lang="en-GB" dirty="0" smtClean="0"/>
              <a:t/>
            </a:r>
            <a:br>
              <a:rPr lang="en-GB" dirty="0" smtClean="0"/>
            </a:br>
            <a:endParaRPr lang="en-GB" dirty="0"/>
          </a:p>
        </p:txBody>
      </p:sp>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pic>
        <p:nvPicPr>
          <p:cNvPr id="2" name="Picture 2" descr="http://www.bbc.co.uk/history/worldwars/wwtwo/images/soviet_german_war_us_russians.jpg"/>
          <p:cNvPicPr>
            <a:picLocks noChangeAspect="1" noChangeArrowheads="1"/>
          </p:cNvPicPr>
          <p:nvPr/>
        </p:nvPicPr>
        <p:blipFill>
          <a:blip r:embed="rId2"/>
          <a:srcRect/>
          <a:stretch>
            <a:fillRect/>
          </a:stretch>
        </p:blipFill>
        <p:spPr bwMode="auto">
          <a:xfrm>
            <a:off x="2037694" y="215515"/>
            <a:ext cx="1728192" cy="1188133"/>
          </a:xfrm>
          <a:prstGeom prst="rect">
            <a:avLst/>
          </a:prstGeom>
          <a:noFill/>
        </p:spPr>
      </p:pic>
      <p:pic>
        <p:nvPicPr>
          <p:cNvPr id="3" name="Picture 4" descr="http://t1.gstatic.com/images?q=tbn:ANd9GcRZOH2hcl4YNAwx3BAwNs8IO2CNWg-jcD7X1bOCc-VO8qSXaZKp"/>
          <p:cNvPicPr>
            <a:picLocks noChangeAspect="1" noChangeArrowheads="1"/>
          </p:cNvPicPr>
          <p:nvPr/>
        </p:nvPicPr>
        <p:blipFill>
          <a:blip r:embed="rId3"/>
          <a:srcRect/>
          <a:stretch>
            <a:fillRect/>
          </a:stretch>
        </p:blipFill>
        <p:spPr bwMode="auto">
          <a:xfrm>
            <a:off x="309502" y="179512"/>
            <a:ext cx="1656184" cy="1302691"/>
          </a:xfrm>
          <a:prstGeom prst="rect">
            <a:avLst/>
          </a:prstGeom>
          <a:noFill/>
        </p:spPr>
      </p:pic>
      <p:pic>
        <p:nvPicPr>
          <p:cNvPr id="4" name="Picture 6" descr="http://t1.gstatic.com/images?q=tbn:ANd9GcRJhjON9gl1ic83D16YEXOkugoBuMIs53TVSUv1gH0dBJkx5KRy6g"/>
          <p:cNvPicPr>
            <a:picLocks noChangeAspect="1" noChangeArrowheads="1"/>
          </p:cNvPicPr>
          <p:nvPr/>
        </p:nvPicPr>
        <p:blipFill>
          <a:blip r:embed="rId4"/>
          <a:srcRect/>
          <a:stretch>
            <a:fillRect/>
          </a:stretch>
        </p:blipFill>
        <p:spPr bwMode="auto">
          <a:xfrm>
            <a:off x="3909902" y="179512"/>
            <a:ext cx="1656184" cy="1251768"/>
          </a:xfrm>
          <a:prstGeom prst="rect">
            <a:avLst/>
          </a:prstGeom>
          <a:noFill/>
        </p:spPr>
      </p:pic>
      <p:pic>
        <p:nvPicPr>
          <p:cNvPr id="6" name="Picture 8" descr="http://t1.gstatic.com/images?q=tbn:ANd9GcTun2Kte7RXw9F3VBGOhGAdVlkbIfK4xgu0OQKxLZIMlj4eIcHP"/>
          <p:cNvPicPr>
            <a:picLocks noChangeAspect="1" noChangeArrowheads="1"/>
          </p:cNvPicPr>
          <p:nvPr/>
        </p:nvPicPr>
        <p:blipFill>
          <a:blip r:embed="rId5"/>
          <a:srcRect/>
          <a:stretch>
            <a:fillRect/>
          </a:stretch>
        </p:blipFill>
        <p:spPr bwMode="auto">
          <a:xfrm>
            <a:off x="5710102" y="179512"/>
            <a:ext cx="815242" cy="1296144"/>
          </a:xfrm>
          <a:prstGeom prst="rect">
            <a:avLst/>
          </a:prstGeom>
          <a:noFill/>
        </p:spPr>
      </p:pic>
      <p:pic>
        <p:nvPicPr>
          <p:cNvPr id="7" name="Picture 10" descr="http://4.bp.blogspot.com/_LoPTdkHrjjk/S0bZ1oWF29I/AAAAAAAAGMU/tLHEuRSVqX0/s1600/berlin-blockade-cold-war-soviet-union-june-1948-may-1949-history-war-images-amazing-pictures-photos-berlin-airlift-009.jpg"/>
          <p:cNvPicPr>
            <a:picLocks noChangeAspect="1" noChangeArrowheads="1"/>
          </p:cNvPicPr>
          <p:nvPr/>
        </p:nvPicPr>
        <p:blipFill>
          <a:blip r:embed="rId6" cstate="print"/>
          <a:srcRect/>
          <a:stretch>
            <a:fillRect/>
          </a:stretch>
        </p:blipFill>
        <p:spPr bwMode="auto">
          <a:xfrm>
            <a:off x="620688" y="7236296"/>
            <a:ext cx="1168756" cy="1584176"/>
          </a:xfrm>
          <a:prstGeom prst="rect">
            <a:avLst/>
          </a:prstGeom>
          <a:noFill/>
        </p:spPr>
      </p:pic>
      <p:pic>
        <p:nvPicPr>
          <p:cNvPr id="8" name="Picture 12" descr="http://t2.gstatic.com/images?q=tbn:ANd9GcQmcwjAvCnVF9_ghgrXCiE0uZxGMX5GO2qSC0gkzeYILKrRbT4A"/>
          <p:cNvPicPr>
            <a:picLocks noChangeAspect="1" noChangeArrowheads="1"/>
          </p:cNvPicPr>
          <p:nvPr/>
        </p:nvPicPr>
        <p:blipFill>
          <a:blip r:embed="rId7"/>
          <a:srcRect/>
          <a:stretch>
            <a:fillRect/>
          </a:stretch>
        </p:blipFill>
        <p:spPr bwMode="auto">
          <a:xfrm>
            <a:off x="2132856" y="7168455"/>
            <a:ext cx="2657475" cy="1724025"/>
          </a:xfrm>
          <a:prstGeom prst="rect">
            <a:avLst/>
          </a:prstGeom>
          <a:noFill/>
        </p:spPr>
      </p:pic>
      <p:pic>
        <p:nvPicPr>
          <p:cNvPr id="9" name="Picture 14" descr="http://t2.gstatic.com/images?q=tbn:ANd9GcSI_QFfiiSuoZCDa_JkVJGafPO2D4kei4dol1OnpfhsyRTsZU7yhA"/>
          <p:cNvPicPr>
            <a:picLocks noChangeAspect="1" noChangeArrowheads="1"/>
          </p:cNvPicPr>
          <p:nvPr/>
        </p:nvPicPr>
        <p:blipFill>
          <a:blip r:embed="rId8"/>
          <a:srcRect/>
          <a:stretch>
            <a:fillRect/>
          </a:stretch>
        </p:blipFill>
        <p:spPr bwMode="auto">
          <a:xfrm>
            <a:off x="5085184" y="7164288"/>
            <a:ext cx="1080120" cy="171727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10</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9"/>
          <a:ext cx="6858000" cy="8460426"/>
        </p:xfrm>
        <a:graphic>
          <a:graphicData uri="http://schemas.openxmlformats.org/drawingml/2006/table">
            <a:tbl>
              <a:tblPr firstRow="1" bandRow="1">
                <a:tableStyleId>{5C22544A-7EE6-4342-B048-85BDC9FD1C3A}</a:tableStyleId>
              </a:tblPr>
              <a:tblGrid>
                <a:gridCol w="6858000"/>
              </a:tblGrid>
              <a:tr h="275883">
                <a:tc>
                  <a:txBody>
                    <a:bodyPr/>
                    <a:lstStyle/>
                    <a:p>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046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III – Yalta and Potsdam: Truman and Hiroshima</a:t>
            </a:r>
            <a:endParaRPr lang="en-GB" sz="2000" b="1" dirty="0">
              <a:effectLst>
                <a:outerShdw blurRad="38100" dist="38100" dir="2700000" algn="tl">
                  <a:srgbClr val="000000">
                    <a:alpha val="43137"/>
                  </a:srgbClr>
                </a:outerShdw>
              </a:effectLst>
              <a:ea typeface="Times New Roman"/>
            </a:endParaRPr>
          </a:p>
        </p:txBody>
      </p:sp>
      <p:sp>
        <p:nvSpPr>
          <p:cNvPr id="7" name="TextBox 6"/>
          <p:cNvSpPr txBox="1"/>
          <p:nvPr/>
        </p:nvSpPr>
        <p:spPr>
          <a:xfrm>
            <a:off x="0" y="683568"/>
            <a:ext cx="6858000" cy="1384995"/>
          </a:xfrm>
          <a:prstGeom prst="rect">
            <a:avLst/>
          </a:prstGeom>
          <a:solidFill>
            <a:schemeClr val="bg1"/>
          </a:solidFill>
        </p:spPr>
        <p:txBody>
          <a:bodyPr wrap="square" rtlCol="0">
            <a:spAutoFit/>
          </a:bodyPr>
          <a:lstStyle/>
          <a:p>
            <a:pPr algn="just"/>
            <a:r>
              <a:rPr lang="en-GB" sz="1200" b="1" dirty="0" smtClean="0"/>
              <a:t>SOURCE J</a:t>
            </a:r>
          </a:p>
          <a:p>
            <a:pPr algn="just"/>
            <a:r>
              <a:rPr lang="en-GB" sz="1200" dirty="0" smtClean="0"/>
              <a:t>We argued freely and frankly across the table.  But at the end of every point unanimous agreement was reached ... We know, of course, that it was Hitler’s hope and the German war lords’ hope that we would not agree – that some slight crack might appear in this solid wall of allied unity ... But Hitler has failed.  Never before have the major allies been more closely united – not only in their war aims but also in the peace aims.</a:t>
            </a:r>
          </a:p>
          <a:p>
            <a:pPr algn="r"/>
            <a:r>
              <a:rPr lang="en-GB" sz="1200" b="1" i="1" dirty="0" smtClean="0"/>
              <a:t>Extract from President Roosevelt’s report to the USA on the Yalta Conference</a:t>
            </a:r>
            <a:endParaRPr lang="en-GB" sz="1200" b="1" i="1" dirty="0"/>
          </a:p>
        </p:txBody>
      </p:sp>
      <p:sp>
        <p:nvSpPr>
          <p:cNvPr id="9" name="TextBox 8"/>
          <p:cNvSpPr txBox="1"/>
          <p:nvPr/>
        </p:nvSpPr>
        <p:spPr>
          <a:xfrm>
            <a:off x="0" y="2051720"/>
            <a:ext cx="6858000" cy="830997"/>
          </a:xfrm>
          <a:prstGeom prst="rect">
            <a:avLst/>
          </a:prstGeom>
          <a:solidFill>
            <a:schemeClr val="bg1"/>
          </a:solidFill>
        </p:spPr>
        <p:txBody>
          <a:bodyPr wrap="square" rtlCol="0">
            <a:spAutoFit/>
          </a:bodyPr>
          <a:lstStyle/>
          <a:p>
            <a:pPr algn="just"/>
            <a:r>
              <a:rPr lang="en-GB" sz="1200" b="1" dirty="0" smtClean="0"/>
              <a:t>SOURCE K</a:t>
            </a:r>
          </a:p>
          <a:p>
            <a:pPr algn="just"/>
            <a:r>
              <a:rPr lang="en-GB" sz="1200" dirty="0" smtClean="0"/>
              <a:t>I have always worked for friendship with Russia, but like you, I feel deep anxiety because of this misinterpretation of the Yalta decisions.</a:t>
            </a:r>
          </a:p>
          <a:p>
            <a:pPr algn="r"/>
            <a:r>
              <a:rPr lang="en-GB" sz="1200" b="1" i="1" dirty="0" smtClean="0"/>
              <a:t>Extract from a telegram sent by Prime Minister Churchill to President Roosevelt in May 1945</a:t>
            </a:r>
            <a:endParaRPr lang="en-GB" sz="1200" b="1" i="1" dirty="0"/>
          </a:p>
        </p:txBody>
      </p:sp>
      <p:pic>
        <p:nvPicPr>
          <p:cNvPr id="45057" name="Picture 1"/>
          <p:cNvPicPr>
            <a:picLocks noChangeAspect="1" noChangeArrowheads="1"/>
          </p:cNvPicPr>
          <p:nvPr/>
        </p:nvPicPr>
        <p:blipFill>
          <a:blip r:embed="rId3"/>
          <a:srcRect/>
          <a:stretch>
            <a:fillRect/>
          </a:stretch>
        </p:blipFill>
        <p:spPr bwMode="auto">
          <a:xfrm>
            <a:off x="1556792" y="5508104"/>
            <a:ext cx="3790950" cy="2390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11</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640963"/>
        </p:xfrm>
        <a:graphic>
          <a:graphicData uri="http://schemas.openxmlformats.org/drawingml/2006/table">
            <a:tbl>
              <a:tblPr firstRow="1" bandRow="1">
                <a:tableStyleId>{5C22544A-7EE6-4342-B048-85BDC9FD1C3A}</a:tableStyleId>
              </a:tblPr>
              <a:tblGrid>
                <a:gridCol w="6858000"/>
              </a:tblGrid>
              <a:tr h="281770">
                <a:tc>
                  <a:txBody>
                    <a:bodyPr/>
                    <a:lstStyle/>
                    <a:p>
                      <a:endParaRPr lang="en-GB" sz="1200" b="1" i="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1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46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0092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61665"/>
          </a:xfrm>
          <a:prstGeom prst="rect">
            <a:avLst/>
          </a:prstGeom>
          <a:noFill/>
        </p:spPr>
        <p:txBody>
          <a:bodyPr wrap="square" lIns="91440" tIns="45720" rIns="91440" bIns="45720">
            <a:spAutoFit/>
          </a:bodyPr>
          <a:lstStyle/>
          <a:p>
            <a:pPr>
              <a:buFont typeface="Arial" pitchFamily="34" charset="0"/>
              <a:buChar char="•"/>
            </a:pPr>
            <a:r>
              <a:rPr lang="en-GB" sz="1200" dirty="0" smtClean="0"/>
              <a:t> Judge Truman’s position at Potsdam</a:t>
            </a:r>
          </a:p>
          <a:p>
            <a:pPr>
              <a:buFont typeface="Arial" pitchFamily="34" charset="0"/>
              <a:buChar char="•"/>
            </a:pPr>
            <a:r>
              <a:rPr lang="en-GB" sz="1200" dirty="0" smtClean="0"/>
              <a:t> Evaluate the utility of contemporary written sources</a:t>
            </a:r>
            <a:endParaRPr lang="en-GB" sz="12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5381550"/>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1023622"/>
          <a:ext cx="6858000" cy="7802880"/>
        </p:xfrm>
        <a:graphic>
          <a:graphicData uri="http://schemas.openxmlformats.org/drawingml/2006/table">
            <a:tbl>
              <a:tblPr firstRow="1" bandRow="1">
                <a:tableStyleId>{5C22544A-7EE6-4342-B048-85BDC9FD1C3A}</a:tableStyleId>
              </a:tblPr>
              <a:tblGrid>
                <a:gridCol w="6858000"/>
              </a:tblGrid>
              <a:tr h="267269">
                <a:tc>
                  <a:txBody>
                    <a:bodyPr/>
                    <a:lstStyle/>
                    <a:p>
                      <a:r>
                        <a:rPr lang="en-GB" sz="1200" b="1" dirty="0" smtClean="0">
                          <a:solidFill>
                            <a:schemeClr val="tx1"/>
                          </a:solidFill>
                        </a:rPr>
                        <a:t>SOURCE L</a:t>
                      </a:r>
                    </a:p>
                    <a:p>
                      <a:r>
                        <a:rPr lang="en-GB" sz="1200" b="0" dirty="0" smtClean="0">
                          <a:solidFill>
                            <a:schemeClr val="tx1"/>
                          </a:solidFill>
                        </a:rPr>
                        <a:t>The harnessing of the basic power of the universe. The force from which the sun draws its power has been used against those who brought war to the Far East. We have spent $2,000,000,000 on the greatest gamble in history, and we have won.</a:t>
                      </a:r>
                    </a:p>
                    <a:p>
                      <a:r>
                        <a:rPr lang="en-GB" sz="1200" b="0" dirty="0" smtClean="0">
                          <a:solidFill>
                            <a:schemeClr val="tx1"/>
                          </a:solidFill>
                        </a:rPr>
                        <a:t>With this bomb we have now added a new and revolutionary increase in destruction to supplement the growing power of our armed forces. In their present form these bombs are now in production and even more powerful forms are in development.</a:t>
                      </a:r>
                    </a:p>
                    <a:p>
                      <a:r>
                        <a:rPr lang="en-GB" sz="1200" b="0" dirty="0" smtClean="0">
                          <a:solidFill>
                            <a:schemeClr val="tx1"/>
                          </a:solidFill>
                        </a:rPr>
                        <a:t>It was in spare the Japanese people from utter destruction that the ultimatum of July 26 was issued from Potsdam. Their leaders promptly rejected that ultimatum. If they do not now accept our terms they may expect a rain of run from the air the like of which has never been seen on this earth. Behind this air attack will follow sea and land forces in such numbers and power as they have not yet seen and with a fighting skill of which they have already become well aware.</a:t>
                      </a:r>
                    </a:p>
                    <a:p>
                      <a:r>
                        <a:rPr lang="en-GB" sz="1200" b="0" dirty="0" smtClean="0">
                          <a:solidFill>
                            <a:schemeClr val="tx1"/>
                          </a:solidFill>
                        </a:rPr>
                        <a:t>I shall recommend the Congress of the United States to consider promptly establishment of an appropriate Commission to control the production and use of atomic power within the United States. I shall give further consideration and make a further recommendation to Congress as to how atomic power can become a powerful and forceful influence towards the maintenance of world peace.</a:t>
                      </a:r>
                    </a:p>
                    <a:p>
                      <a:pPr marL="0" marR="0" indent="0" algn="r" defTabSz="914400" rtl="0" eaLnBrk="1" fontAlgn="auto" latinLnBrk="0" hangingPunct="1">
                        <a:lnSpc>
                          <a:spcPct val="100000"/>
                        </a:lnSpc>
                        <a:spcBef>
                          <a:spcPts val="0"/>
                        </a:spcBef>
                        <a:spcAft>
                          <a:spcPts val="0"/>
                        </a:spcAft>
                        <a:buClrTx/>
                        <a:buSzTx/>
                        <a:buFontTx/>
                        <a:buNone/>
                        <a:tabLst/>
                        <a:defRPr/>
                      </a:pPr>
                      <a:r>
                        <a:rPr lang="en-GB" sz="1200" b="1" i="1" dirty="0" smtClean="0">
                          <a:solidFill>
                            <a:schemeClr val="tx1"/>
                          </a:solidFill>
                        </a:rPr>
                        <a:t>President Harry S. Truman, speech (6th August, 1945)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520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IV – The start of the Arms Race</a:t>
            </a:r>
            <a:endParaRPr lang="en-GB" sz="2000" b="1" dirty="0">
              <a:effectLst>
                <a:outerShdw blurRad="38100" dist="38100" dir="2700000" algn="tl">
                  <a:srgbClr val="000000">
                    <a:alpha val="43137"/>
                  </a:srgbClr>
                </a:outerShdw>
              </a:effectLst>
              <a:ea typeface="Times New Roman"/>
            </a:endParaRPr>
          </a:p>
        </p:txBody>
      </p:sp>
      <p:sp>
        <p:nvSpPr>
          <p:cNvPr id="7" name="Rectangle 6"/>
          <p:cNvSpPr/>
          <p:nvPr/>
        </p:nvSpPr>
        <p:spPr>
          <a:xfrm>
            <a:off x="476672" y="581943"/>
            <a:ext cx="5976664" cy="461665"/>
          </a:xfrm>
          <a:prstGeom prst="rect">
            <a:avLst/>
          </a:prstGeom>
          <a:noFill/>
        </p:spPr>
        <p:txBody>
          <a:bodyPr wrap="square" lIns="91440" tIns="45720" rIns="91440" bIns="45720">
            <a:spAutoFit/>
          </a:bodyPr>
          <a:lstStyle/>
          <a:p>
            <a:pPr>
              <a:buFont typeface="Arial" pitchFamily="34" charset="0"/>
              <a:buChar char="•"/>
            </a:pPr>
            <a:r>
              <a:rPr lang="en-GB" sz="1200" dirty="0" smtClean="0"/>
              <a:t> Describe the conditions that made up the Nuclear Arms Race</a:t>
            </a:r>
          </a:p>
          <a:p>
            <a:pPr>
              <a:buFont typeface="Arial" pitchFamily="34" charset="0"/>
              <a:buChar char="•"/>
            </a:pPr>
            <a:r>
              <a:rPr lang="en-GB" sz="1200" dirty="0" smtClean="0"/>
              <a:t> Utilise statistics as evidence for evaluation</a:t>
            </a:r>
            <a:endParaRPr lang="en-GB"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13</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460432"/>
        </p:xfrm>
        <a:graphic>
          <a:graphicData uri="http://schemas.openxmlformats.org/drawingml/2006/table">
            <a:tbl>
              <a:tblPr firstRow="1" bandRow="1">
                <a:tableStyleId>{5C22544A-7EE6-4342-B048-85BDC9FD1C3A}</a:tableStyleId>
              </a:tblPr>
              <a:tblGrid>
                <a:gridCol w="6858000"/>
              </a:tblGrid>
              <a:tr h="278915">
                <a:tc>
                  <a:txBody>
                    <a:bodyPr/>
                    <a:lstStyle/>
                    <a:p>
                      <a:pPr algn="ctr"/>
                      <a:r>
                        <a:rPr lang="en-GB" sz="1200" b="1" dirty="0" smtClean="0">
                          <a:solidFill>
                            <a:schemeClr val="tx1"/>
                          </a:solidFill>
                        </a:rPr>
                        <a:t>GRADE D – LITTLE</a:t>
                      </a:r>
                      <a:r>
                        <a:rPr lang="en-GB" sz="1200" b="1" baseline="0" dirty="0" smtClean="0">
                          <a:solidFill>
                            <a:schemeClr val="tx1"/>
                          </a:solidFill>
                        </a:rPr>
                        <a:t> SPECIFIC DETAIL OR KNOWLEDGE INCLUDED (VAGUE WAFFLING)</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8915">
                <a:tc>
                  <a:txBody>
                    <a:bodyPr/>
                    <a:lstStyle/>
                    <a:p>
                      <a:pPr algn="ctr"/>
                      <a:r>
                        <a:rPr lang="en-GB" sz="1200" b="1" dirty="0" smtClean="0">
                          <a:solidFill>
                            <a:schemeClr val="tx1"/>
                          </a:solidFill>
                        </a:rPr>
                        <a:t>GRADE</a:t>
                      </a:r>
                      <a:r>
                        <a:rPr lang="en-GB" sz="1200" b="1" baseline="0" dirty="0" smtClean="0">
                          <a:solidFill>
                            <a:schemeClr val="tx1"/>
                          </a:solidFill>
                        </a:rPr>
                        <a:t> C – THERE IS SOME DETAIL BEING USED HERE, THOUGH IT MAY NOT BE RELEVANT</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8915">
                <a:tc>
                  <a:txBody>
                    <a:bodyPr/>
                    <a:lstStyle/>
                    <a:p>
                      <a:pPr algn="ctr"/>
                      <a:r>
                        <a:rPr lang="en-GB" sz="1200" b="1" dirty="0" smtClean="0">
                          <a:solidFill>
                            <a:schemeClr val="tx1"/>
                          </a:solidFill>
                        </a:rPr>
                        <a:t>GRADE B – THERE IS SELECTED DETAIL</a:t>
                      </a:r>
                      <a:r>
                        <a:rPr lang="en-GB" sz="1200" b="1" baseline="0" dirty="0" smtClean="0">
                          <a:solidFill>
                            <a:schemeClr val="tx1"/>
                          </a:solidFill>
                        </a:rPr>
                        <a:t> BEING USED HERE TO BACK UP AN EXPLANATION</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891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GRADE A – YOU</a:t>
                      </a:r>
                      <a:r>
                        <a:rPr lang="en-GB" sz="1200" b="1" baseline="0" dirty="0" smtClean="0">
                          <a:solidFill>
                            <a:schemeClr val="tx1"/>
                          </a:solidFill>
                        </a:rPr>
                        <a:t> ARE NOW USING RELEVANT AND ACCURATE DETAILS TO SUPPORT AN ARGUMENT</a:t>
                      </a: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485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GRADE A* – YOU WILL BE INCLUDING A RANGE OF DETAILS THAT ARE RELEVANT AND ACCURATE TO SUPPORT AN ARGUMENT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891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u="sng" dirty="0" smtClean="0">
                          <a:solidFill>
                            <a:schemeClr val="tx1"/>
                          </a:solidFill>
                        </a:rPr>
                        <a:t>WHY WAS THE NUCLEAR</a:t>
                      </a:r>
                      <a:r>
                        <a:rPr lang="en-GB" sz="1200" b="1" u="sng" baseline="0" dirty="0" smtClean="0">
                          <a:solidFill>
                            <a:schemeClr val="tx1"/>
                          </a:solidFill>
                        </a:rPr>
                        <a:t> ARMS RACE</a:t>
                      </a:r>
                      <a:r>
                        <a:rPr lang="en-GB" sz="1200" b="1" u="sng" dirty="0" smtClean="0">
                          <a:solidFill>
                            <a:schemeClr val="tx1"/>
                          </a:solidFill>
                        </a:rPr>
                        <a:t> A CAUSE OF THE</a:t>
                      </a:r>
                      <a:r>
                        <a:rPr lang="en-GB" sz="1200" b="1" u="sng" baseline="0" dirty="0" smtClean="0">
                          <a:solidFill>
                            <a:schemeClr val="tx1"/>
                          </a:solidFill>
                        </a:rPr>
                        <a:t> COLD WAR?</a:t>
                      </a:r>
                      <a:endParaRPr lang="en-GB" sz="1200" b="1" u="sng"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r>
                        <a:rPr lang="en-GB" sz="1000" b="1" u="sng" dirty="0" smtClean="0">
                          <a:solidFill>
                            <a:schemeClr val="tx1"/>
                          </a:solidFill>
                        </a:rPr>
                        <a:t>PEER ASSESSMENT</a:t>
                      </a:r>
                      <a:r>
                        <a:rPr lang="en-GB" sz="1000" b="1" dirty="0" smtClean="0">
                          <a:solidFill>
                            <a:schemeClr val="tx1"/>
                          </a:solidFill>
                        </a:rPr>
                        <a:t> – HIGHLIGHT</a:t>
                      </a:r>
                      <a:r>
                        <a:rPr lang="en-GB" sz="1000" b="1" baseline="0" dirty="0" smtClean="0">
                          <a:solidFill>
                            <a:schemeClr val="tx1"/>
                          </a:solidFill>
                        </a:rPr>
                        <a:t> THE GRADE ABOVE WHICH YOU THINK BEST RELATES TO THE PARAGRAPH WRITTEN HERE</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2878">
                <a:tc>
                  <a:txBody>
                    <a:bodyPr/>
                    <a:lstStyle/>
                    <a:p>
                      <a:r>
                        <a:rPr lang="en-GB" sz="1000" b="1" u="sng" dirty="0" smtClean="0">
                          <a:solidFill>
                            <a:schemeClr val="tx1"/>
                          </a:solidFill>
                        </a:rPr>
                        <a:t>STUDENT ACTION</a:t>
                      </a:r>
                      <a:r>
                        <a:rPr lang="en-GB" sz="1000" b="1" dirty="0" smtClean="0">
                          <a:solidFill>
                            <a:schemeClr val="tx1"/>
                          </a:solidFill>
                        </a:rPr>
                        <a:t> (SUGGEST HOW YOU ARE GOING TO IMPROVE THIS SKILL IN YOUR NEXT PARAGRAPH – HAVE YOU CONTINUED TO INCLUDE EVIDENCE FROM SOURCES?)</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79512"/>
            <a:ext cx="5976664" cy="523220"/>
          </a:xfrm>
          <a:prstGeom prst="rect">
            <a:avLst/>
          </a:prstGeom>
          <a:noFill/>
        </p:spPr>
        <p:txBody>
          <a:bodyPr wrap="square" lIns="91440" tIns="45720" rIns="91440" bIns="45720">
            <a:spAutoFit/>
          </a:bodyPr>
          <a:lstStyle/>
          <a:p>
            <a:pPr algn="ctr"/>
            <a:r>
              <a:rPr lang="en-GB" sz="1400" b="1" dirty="0" smtClean="0"/>
              <a:t>CONTROLLED ASSESSMENT PARAGRAPH PRACTICE</a:t>
            </a:r>
          </a:p>
          <a:p>
            <a:pPr algn="ctr"/>
            <a:r>
              <a:rPr lang="en-GB" sz="1400" b="1" dirty="0" smtClean="0"/>
              <a:t>ASSESSMENT OBJECTIVE FOCUS – CONTEXTUAL KNOWLEDGE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9144000"/>
            <a:ext cx="6858000" cy="108520"/>
          </a:xfrm>
        </p:spPr>
        <p:txBody>
          <a:bodyPr/>
          <a:lstStyle/>
          <a:p>
            <a:pPr algn="ctr"/>
            <a:fld id="{7AA0AD32-EEB8-4EF7-946D-0C48487C5CBA}" type="slidenum">
              <a:rPr lang="en-GB" sz="1050" b="1" smtClean="0"/>
              <a:pPr algn="ctr"/>
              <a:t>14</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460425"/>
        </p:xfrm>
        <a:graphic>
          <a:graphicData uri="http://schemas.openxmlformats.org/drawingml/2006/table">
            <a:tbl>
              <a:tblPr firstRow="1" bandRow="1">
                <a:tableStyleId>{5C22544A-7EE6-4342-B048-85BDC9FD1C3A}</a:tableStyleId>
              </a:tblPr>
              <a:tblGrid>
                <a:gridCol w="6858000"/>
              </a:tblGrid>
              <a:tr h="1425231">
                <a:tc>
                  <a:txBody>
                    <a:bodyPr/>
                    <a:lstStyle/>
                    <a:p>
                      <a:r>
                        <a:rPr lang="en-GB" sz="1200" b="1" i="0" dirty="0" smtClean="0">
                          <a:solidFill>
                            <a:schemeClr val="tx1"/>
                          </a:solidFill>
                        </a:rPr>
                        <a:t>READ THROUGH THE ARTICLE “THE ATOMIC BOMB AND YOU” BY GEORGE ORWELL OVER</a:t>
                      </a:r>
                      <a:r>
                        <a:rPr lang="en-GB" sz="1200" b="1" i="0" baseline="0" dirty="0" smtClean="0">
                          <a:solidFill>
                            <a:schemeClr val="tx1"/>
                          </a:solidFill>
                        </a:rPr>
                        <a:t> THE NEXT TWO PAGES, AS YOU READ REMEMBER THAT THIS WAS PUBLISHED SHORTLY AFTER THE ANNOUNCEMENT TO THE PUBLIC THAT AN ATOMIC BOMB EXISTED, THE PUBLIC KNEW LITTLE ABOUT IT, THIS EXPRESSES THE CONCERNS, HOPES AND FEARS OF A BRITISH PUBLIC IN THE MONTHS FOLLOWING THE END OF THE SECOND WORLD WAR.  THIS IS THE FIRST TIME ANYONE USED THE PHRASE “COLD WAR”.  YOUR TASK IS TO SUMMARISE ORWELL’S WRITING IN NO MORE THAN 100 WORDS, THEN REDUCE IT TO NO MORE THAN TEN WORDS</a:t>
                      </a:r>
                      <a:endParaRPr lang="en-GB" sz="1200" b="1" i="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5046">
                <a:tc>
                  <a:txBody>
                    <a:bodyPr/>
                    <a:lstStyle/>
                    <a:p>
                      <a:r>
                        <a:rPr lang="en-GB" sz="1200" b="1" i="1" u="none" dirty="0" smtClean="0">
                          <a:solidFill>
                            <a:schemeClr val="tx1"/>
                          </a:solidFill>
                        </a:rPr>
                        <a:t>           In 100 words, “The Atomic Bomb and You”</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02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27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27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02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02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27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2787">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02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02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02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27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02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2787">
                <a:tc>
                  <a:txBody>
                    <a:bodyPr/>
                    <a:lstStyle/>
                    <a:p>
                      <a:r>
                        <a:rPr lang="en-GB" sz="1200" b="1" i="1" u="none" dirty="0" smtClean="0">
                          <a:solidFill>
                            <a:schemeClr val="tx1"/>
                          </a:solidFill>
                        </a:rPr>
                        <a:t>           In 10 words, “The Atomic Bomb and You”</a:t>
                      </a:r>
                      <a:endParaRPr lang="en-GB" sz="1200" b="1" i="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02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02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02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27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2787">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05292">
                <a:tc>
                  <a:txBody>
                    <a:bodyPr/>
                    <a:lstStyle/>
                    <a:p>
                      <a:pPr algn="ctr"/>
                      <a:r>
                        <a:rPr lang="en-GB" sz="1200" b="1" dirty="0" smtClean="0"/>
                        <a:t>THE ATOMIC BOMB AND YOU – GEORGE ORWELL  (1</a:t>
                      </a:r>
                      <a:r>
                        <a:rPr lang="en-GB" sz="1200" b="1" baseline="30000" dirty="0" smtClean="0"/>
                        <a:t>ST</a:t>
                      </a:r>
                      <a:r>
                        <a:rPr lang="en-GB" sz="1200" b="1" dirty="0" smtClean="0"/>
                        <a:t> OCTOBER 1945)</a:t>
                      </a:r>
                    </a:p>
                    <a:p>
                      <a:endParaRPr lang="en-GB" sz="1200" dirty="0" smtClean="0"/>
                    </a:p>
                    <a:p>
                      <a:r>
                        <a:rPr lang="en-GB" sz="1200" dirty="0" smtClean="0"/>
                        <a:t>Considering how likely we all are to be blown to pieces by it within the next five years, the atomic bomb has not roused so much discussion as might have been expected. The newspapers have published numerous diagrams, not very helpful to the average man, of protons and neutrons doing their stuff, and there has been much reiteration of the useless statement that the bomb ‘ought to be put under international control.’ But curiously little has been said, at any rate in print, about the question that is of most urgent interest to all of us, namely: ‘How difficult are these things to manufacture?’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ctangle 6"/>
          <p:cNvSpPr/>
          <p:nvPr/>
        </p:nvSpPr>
        <p:spPr>
          <a:xfrm>
            <a:off x="404664" y="179512"/>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EXTENSION HOMEWORK</a:t>
            </a:r>
            <a:endParaRPr lang="en-GB" sz="2000" b="1" dirty="0">
              <a:effectLst>
                <a:outerShdw blurRad="38100" dist="38100" dir="2700000" algn="tl">
                  <a:srgbClr val="000000">
                    <a:alpha val="43137"/>
                  </a:srgbClr>
                </a:outerShdw>
              </a:effectLst>
              <a:ea typeface="Times New Roman"/>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0648" y="251520"/>
            <a:ext cx="6336704" cy="8956298"/>
          </a:xfrm>
          <a:prstGeom prst="rect">
            <a:avLst/>
          </a:prstGeom>
          <a:noFill/>
        </p:spPr>
        <p:txBody>
          <a:bodyPr wrap="square" rtlCol="0">
            <a:spAutoFit/>
          </a:bodyPr>
          <a:lstStyle/>
          <a:p>
            <a:r>
              <a:rPr lang="en-GB" sz="1200" dirty="0" smtClean="0"/>
              <a:t>Such information as we--that is, the big public--possess on this subject has come to us in a rather indirect way, apropos of President Truman’s decision not to hand over certain secrets to the USSR. Some months ago, when the bomb was still only a rumour, there was a widespread belief that splitting the atom was merely a problem for the physicists, and that when they had solved it a new and devastating weapon would be within reach of almost everybody. (At any moment, so the rumour went, some lonely lunatic in a laboratory might blow civilisation to smithereens, as easily as touching off a firework.)</a:t>
            </a:r>
          </a:p>
          <a:p>
            <a:endParaRPr lang="en-GB" sz="1200" dirty="0" smtClean="0"/>
          </a:p>
          <a:p>
            <a:r>
              <a:rPr lang="en-GB" sz="1200" dirty="0" smtClean="0"/>
              <a:t>Had that been true, the whole trend of history would have been abruptly altered. The distinction between great states and small states would have been wiped out, and the power of the State over the individual would have been greatly weakened. However, it appears from President Truman’s remarks, and various comments that have been made on them, that the bomb is fantastically expensive and that its manufacture demands an enormous industrial effort, such as only three or four countries in the world are capable of making. This point is of cardinal importance, because it may mean that the discovery of the atomic bomb, so far from reversing history, will simply intensify the trends which have been apparent for a dozen years past.</a:t>
            </a:r>
          </a:p>
          <a:p>
            <a:endParaRPr lang="en-GB" sz="1200" dirty="0" smtClean="0"/>
          </a:p>
          <a:p>
            <a:r>
              <a:rPr lang="en-GB" sz="1200" dirty="0" smtClean="0"/>
              <a:t>It is a commonplace that the history of civilisation is largely the history of weapons. In particular, the connection between the discovery of gunpowder and the overthrow of feudalism by the bourgeoisie has been pointed out over and over again. And though I have no doubt exceptions can be brought forward, I think the following rule would be found generally true: that ages in which the dominant weapon is expensive or difficult to make will tend to be ages of despotism, whereas when the dominant weapon is cheap and simple, the common people have a chance. Thus, for example, thanks, battleships and bombing planes are inherently tyrannical weapons, while rifles, muskets, long-bows and hand-grenades are inherently democratic weapons. A complex weapon makes the strong stronger, while a simple weapon -- so long as there is no answer to it -- gives claws to the weak.</a:t>
            </a:r>
          </a:p>
          <a:p>
            <a:endParaRPr lang="en-GB" sz="1200" dirty="0" smtClean="0"/>
          </a:p>
          <a:p>
            <a:r>
              <a:rPr lang="en-GB" sz="1200" dirty="0" smtClean="0"/>
              <a:t>The great age of democracy and of national self-determination was the age of the musket and the rifle. After the invention of the flintlock, and before the invention of the percussion cap, the musket was a fairly efficient weapon, and at the same time so simple that it could be produced almost anywhere. Its combination of qualities made possible the success of the American and French revolutions, and made a popular insurrection a more serious business than it could be in our own day. </a:t>
            </a:r>
          </a:p>
          <a:p>
            <a:endParaRPr lang="en-GB" sz="1200" dirty="0" smtClean="0"/>
          </a:p>
          <a:p>
            <a:r>
              <a:rPr lang="en-GB" sz="1200" dirty="0" smtClean="0"/>
              <a:t>After the musket came the breech-loading rifle. This was a comparatively complex thing, but it could still be produced in scores of countries, and it was cheap, easily smuggled and economical of ammunition. Even the most backward nation could always get hold of rifles from one source or another, so that Boers, </a:t>
            </a:r>
            <a:r>
              <a:rPr lang="en-GB" sz="1200" dirty="0" err="1" smtClean="0"/>
              <a:t>Bulgars</a:t>
            </a:r>
            <a:r>
              <a:rPr lang="en-GB" sz="1200" dirty="0" smtClean="0"/>
              <a:t>, Abyssinians, Moroccans -- even Tibetans -- could put up a fight for their independence, sometimes with success. But thereafter every development in military technique has favoured the State as against the individual, and the industrialised country as against the backward one. There are fewer and fewer foci of power. Already, in 1939, there were only five states capable of waging war on the grand scale, and now there are only three--ultimately, perhaps, only two. This trend has been obvious for years, and was pointed out by a few observers even before 1914. The one thing that might reverse it is the discovery of a weapon--or, to put it more broadly, of a method of fighting--not dependent on huge concentrations of industrial plant.</a:t>
            </a:r>
          </a:p>
          <a:p>
            <a:endParaRPr lang="en-GB" sz="12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88640" y="-36512"/>
            <a:ext cx="6336704" cy="9140964"/>
          </a:xfrm>
          <a:prstGeom prst="rect">
            <a:avLst/>
          </a:prstGeom>
          <a:noFill/>
        </p:spPr>
        <p:txBody>
          <a:bodyPr wrap="square" rtlCol="0">
            <a:spAutoFit/>
          </a:bodyPr>
          <a:lstStyle/>
          <a:p>
            <a:r>
              <a:rPr lang="en-GB" sz="1200" dirty="0" smtClean="0"/>
              <a:t>From various symptoms one can infer that the Russians do not yet possess the secret of making the atomic bomb; on the other hand, the consensus of opinion seems to be that they will possess it within a few years. So we have before us the prospect of two or three monstrous super-states, each possessed of a weapon by which millions of people can be wiped out in a few seconds, dividing the world between them. It has been rather hastily assumed that this means bigger and bloodier wars, and perhaps an actual end to the machine civilisation. But suppose--and really this the likeliest development--that the surviving great nations make a tacit agreement never to use the atomic bomb against one another? Suppose they only use it, or the threat of it, against people who are unable to retaliate? In that case we are back where we were before, the only difference being that power is concentrated in still fewer hands and that the outlook for subject peoples and oppressed classes is still more hopeless.</a:t>
            </a:r>
          </a:p>
          <a:p>
            <a:endParaRPr lang="en-GB" sz="1200" dirty="0" smtClean="0"/>
          </a:p>
          <a:p>
            <a:r>
              <a:rPr lang="en-GB" sz="1200" dirty="0" smtClean="0"/>
              <a:t>When James Burnham wrote THE MANAGERIAL REVOLUTION it seemed probable to many Americans that the Germans would win the European end of the war, and it was therefore natural to assume that Germany and not Russia would dominate the Eurasian land mass, while Japan would remain master of East Asia. This was a miscalculation, but it does not affect the main argument. For Burnham’s geographical picture of the new world has turned out to be correct. More and more obviously the surface of the earth is being parcelled off into three great empires, each self-contained and cut off from contact with the outer world, and each ruled, under one disguise or another, by a self-elected oligarchy. The haggling as to where the frontiers are to be drawn is still going on, and will continue for some years, and the third of the three super-states--East Asia, dominated by China--is still potential rather than actual. But the general drift is unmistakable, and every scientific discovery of recent years has accelerated it.</a:t>
            </a:r>
          </a:p>
          <a:p>
            <a:endParaRPr lang="en-GB" sz="1200" dirty="0" smtClean="0"/>
          </a:p>
          <a:p>
            <a:r>
              <a:rPr lang="en-GB" sz="1200" dirty="0" smtClean="0"/>
              <a:t>We were once told that the aeroplane had ‘abolished frontiers’; actually it is only since the aeroplane became a serious weapon that frontiers have become definitely impassable. The radio was once expected to promote international understanding and co-operation; it has turned out to be a means of insulating one nation from another. The atomic bomb may complete the process by robbing the exploited classes and peoples of all power to revolt, and at the same time putting the possessors of the bomb on a basis of military equality. Unable to conquer one another, they are likely to continue ruling the world between them, and it is difficult to see how the balance can be upset except by slow and unpredictable demographic changes.</a:t>
            </a:r>
          </a:p>
          <a:p>
            <a:endParaRPr lang="en-GB" sz="1200" dirty="0" smtClean="0"/>
          </a:p>
          <a:p>
            <a:r>
              <a:rPr lang="en-GB" sz="1200" dirty="0" smtClean="0"/>
              <a:t>For forty or fifty years past, Mr. H.G. Wells and others have been warning us that man is in danger of destroying himself with his own weapons, leaving the ants or some other gregarious species to take over.  Anyone who has seen the ruined cities of Germany will find this notion at least thinkable. Nevertheless, looking at the world as a whole, the drift for many decades has been not towards anarchy but towards the </a:t>
            </a:r>
            <a:r>
              <a:rPr lang="en-GB" sz="1200" dirty="0" err="1" smtClean="0"/>
              <a:t>reimposition</a:t>
            </a:r>
            <a:r>
              <a:rPr lang="en-GB" sz="1200" dirty="0" smtClean="0"/>
              <a:t> of slavery. We may be heading not for general breakdown but for an epoch as horribly stable as the slave empires of antiquity. James Burnham’s theory has been much discussed, but few people have yet considered its ideological implications--that is, the kind of world-view, the kind of beliefs, and the social structure that would probably prevail in a state which was at once UNCONQUERABLE and in a permanent state of ‘cold war’ with its neighbours.</a:t>
            </a:r>
          </a:p>
          <a:p>
            <a:endParaRPr lang="en-GB" sz="1200" dirty="0" smtClean="0"/>
          </a:p>
          <a:p>
            <a:r>
              <a:rPr lang="en-GB" sz="1200" dirty="0" smtClean="0"/>
              <a:t>Had the atomic bomb turned out to be something as cheap and easily manufactured as a bicycle or an alarm clock, it might well have plunged us back into barbarism, but it might, on the other hand, have meant the end of national sovereignty and of the highly-centralised police state.  If, as seems to be the case, it is a rare and costly object as difficult to produce as a battleship, it is likelier to put an end to large-scale wars at the cost of prolonging indefinitely a ‘peace that is no peace’.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17</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442960"/>
        </p:xfrm>
        <a:graphic>
          <a:graphicData uri="http://schemas.openxmlformats.org/drawingml/2006/table">
            <a:tbl>
              <a:tblPr firstRow="1" bandRow="1">
                <a:tableStyleId>{5C22544A-7EE6-4342-B048-85BDC9FD1C3A}</a:tableStyleId>
              </a:tblPr>
              <a:tblGrid>
                <a:gridCol w="6858000"/>
              </a:tblGrid>
              <a:tr h="267269">
                <a:tc>
                  <a:txBody>
                    <a:bodyPr/>
                    <a:lstStyle/>
                    <a:p>
                      <a:r>
                        <a:rPr lang="en-GB" sz="1200" dirty="0" smtClean="0">
                          <a:solidFill>
                            <a:schemeClr val="tx1"/>
                          </a:solidFill>
                        </a:rPr>
                        <a:t>            MEDAL COMMENT</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            HOW TO PROGRESS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r>
                        <a:rPr lang="en-GB" sz="1200" b="1" dirty="0" smtClean="0">
                          <a:solidFill>
                            <a:schemeClr val="tx1"/>
                          </a:solidFill>
                        </a:rPr>
                        <a:t>            STUDENT</a:t>
                      </a:r>
                      <a:r>
                        <a:rPr lang="en-GB" sz="1200" b="1" baseline="0" dirty="0" smtClean="0">
                          <a:solidFill>
                            <a:schemeClr val="tx1"/>
                          </a:solidFill>
                        </a:rPr>
                        <a:t> ACTION</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369332"/>
          </a:xfrm>
          <a:prstGeom prst="rect">
            <a:avLst/>
          </a:prstGeom>
          <a:noFill/>
        </p:spPr>
        <p:txBody>
          <a:bodyPr wrap="square" lIns="91440" tIns="45720" rIns="91440" bIns="45720">
            <a:spAutoFit/>
          </a:bodyPr>
          <a:lstStyle/>
          <a:p>
            <a:pPr algn="ctr"/>
            <a:r>
              <a:rPr lang="en-GB" b="1" dirty="0" smtClean="0"/>
              <a:t>ONGOING FEEDBACK</a:t>
            </a:r>
            <a:endParaRPr lang="en-GB"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18</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260080"/>
        </p:xfrm>
        <a:graphic>
          <a:graphicData uri="http://schemas.openxmlformats.org/drawingml/2006/table">
            <a:tbl>
              <a:tblPr firstRow="1" bandRow="1">
                <a:tableStyleId>{5C22544A-7EE6-4342-B048-85BDC9FD1C3A}</a:tableStyleId>
              </a:tblPr>
              <a:tblGrid>
                <a:gridCol w="6858000"/>
              </a:tblGrid>
              <a:tr h="267269">
                <a:tc>
                  <a:txBody>
                    <a:bodyPr/>
                    <a:lstStyle/>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r>
                        <a:rPr lang="en-GB" sz="1200" dirty="0" smtClean="0">
                          <a:solidFill>
                            <a:schemeClr val="tx1"/>
                          </a:solidFill>
                        </a:rPr>
                        <a:t>SOURCE M    Evening Standard July 1945</a:t>
                      </a:r>
                    </a:p>
                    <a:p>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 –Yalta and Potsdam: What to do with Germany? </a:t>
            </a:r>
            <a:endParaRPr lang="en-GB" sz="2000" b="1" dirty="0">
              <a:effectLst>
                <a:outerShdw blurRad="38100" dist="38100" dir="2700000" algn="tl">
                  <a:srgbClr val="000000">
                    <a:alpha val="43137"/>
                  </a:srgbClr>
                </a:outerShdw>
              </a:effectLst>
              <a:ea typeface="Times New Roman"/>
            </a:endParaRPr>
          </a:p>
        </p:txBody>
      </p:sp>
      <p:pic>
        <p:nvPicPr>
          <p:cNvPr id="7" name="Picture 4" descr="DL2438">
            <a:hlinkClick r:id="rId3"/>
          </p:cNvPr>
          <p:cNvPicPr>
            <a:picLocks noChangeAspect="1" noChangeArrowheads="1"/>
          </p:cNvPicPr>
          <p:nvPr/>
        </p:nvPicPr>
        <p:blipFill>
          <a:blip r:embed="rId4"/>
          <a:srcRect/>
          <a:stretch>
            <a:fillRect/>
          </a:stretch>
        </p:blipFill>
        <p:spPr bwMode="auto">
          <a:xfrm>
            <a:off x="1556792" y="827584"/>
            <a:ext cx="3744416" cy="325526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19</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199120"/>
        </p:xfrm>
        <a:graphic>
          <a:graphicData uri="http://schemas.openxmlformats.org/drawingml/2006/table">
            <a:tbl>
              <a:tblPr firstRow="1" bandRow="1">
                <a:tableStyleId>{5C22544A-7EE6-4342-B048-85BDC9FD1C3A}</a:tableStyleId>
              </a:tblPr>
              <a:tblGrid>
                <a:gridCol w="6858000"/>
              </a:tblGrid>
              <a:tr h="267269">
                <a:tc>
                  <a:txBody>
                    <a:bodyPr/>
                    <a:lstStyle/>
                    <a:p>
                      <a:r>
                        <a:rPr lang="en-GB" sz="1200" b="1" dirty="0" smtClean="0">
                          <a:solidFill>
                            <a:schemeClr val="tx1"/>
                          </a:solidFill>
                        </a:rPr>
                        <a:t>SOURCE N</a:t>
                      </a:r>
                    </a:p>
                    <a:p>
                      <a:r>
                        <a:rPr lang="en-GB" sz="1200" b="0" dirty="0" smtClean="0">
                          <a:solidFill>
                            <a:schemeClr val="tx1"/>
                          </a:solidFill>
                        </a:rPr>
                        <a:t>He (Truman) would come prepared on each subject with a short, firm declaratory statement of US policy, and when he had said his little piece he did little in subsequent discussion except reaffirm it. Winston was good but patchy. He was perhaps too ready to indulge in long dissertations which were evidently not to President Truman's taste.</a:t>
                      </a:r>
                    </a:p>
                    <a:p>
                      <a:endParaRPr lang="en-GB" sz="1200" b="0" dirty="0" smtClean="0">
                        <a:solidFill>
                          <a:schemeClr val="tx1"/>
                        </a:solidFill>
                      </a:endParaRPr>
                    </a:p>
                    <a:p>
                      <a:r>
                        <a:rPr lang="en-GB" sz="1200" b="0" dirty="0" smtClean="0">
                          <a:solidFill>
                            <a:schemeClr val="tx1"/>
                          </a:solidFill>
                        </a:rPr>
                        <a:t>Stalin, on the other hand, spoke quietly, shortly, in little staccato sentences which Pavlov, his young interpreter, translated immediately into forceful English. In the discussions Stalin was often humorous, never offensive; direct and uncompromising. His hair was greyer than I expected, and was thinning. His eyes looked to me humorous, and often showed as mere slits, but he had a trick of looking up when he was thinking or speaking, to the ceiling to the right, and much of the time he would be pulling at a Russian cigarette.</a:t>
                      </a:r>
                    </a:p>
                    <a:p>
                      <a:pPr marL="0" marR="0" indent="0" algn="r" defTabSz="914400" rtl="0" eaLnBrk="1" fontAlgn="auto" latinLnBrk="0" hangingPunct="1">
                        <a:lnSpc>
                          <a:spcPct val="100000"/>
                        </a:lnSpc>
                        <a:spcBef>
                          <a:spcPts val="0"/>
                        </a:spcBef>
                        <a:spcAft>
                          <a:spcPts val="0"/>
                        </a:spcAft>
                        <a:buClrTx/>
                        <a:buSzTx/>
                        <a:buFontTx/>
                        <a:buNone/>
                        <a:tabLst/>
                        <a:defRPr/>
                      </a:pPr>
                      <a:r>
                        <a:rPr lang="en-GB" sz="1200" b="1" i="1" dirty="0" smtClean="0">
                          <a:solidFill>
                            <a:schemeClr val="tx1"/>
                          </a:solidFill>
                        </a:rPr>
                        <a:t>Walter Monckton, Britain's Solicitor-General, wrote about the Potsdam meeting on 3rd August, 1945.</a:t>
                      </a:r>
                    </a:p>
                    <a:p>
                      <a:endParaRPr lang="en-GB" sz="1200" b="0" dirty="0" smtClean="0">
                        <a:solidFill>
                          <a:schemeClr val="tx1"/>
                        </a:solidFill>
                      </a:endParaRPr>
                    </a:p>
                    <a:p>
                      <a:r>
                        <a:rPr lang="en-GB" sz="1200" b="1" dirty="0" smtClean="0">
                          <a:solidFill>
                            <a:schemeClr val="tx1"/>
                          </a:solidFill>
                        </a:rPr>
                        <a:t>SOURCE O</a:t>
                      </a:r>
                    </a:p>
                    <a:p>
                      <a:r>
                        <a:rPr lang="en-GB" sz="1200" b="0" dirty="0" smtClean="0">
                          <a:solidFill>
                            <a:schemeClr val="tx1"/>
                          </a:solidFill>
                        </a:rPr>
                        <a:t>The Gradual Growth of Administration in the British Zone. The decision of the Potsdam Conference to treat Germany as a single economic unit proved impossible to carry out. The victorious powers had made an agreement that required unanimity by the Control Council for every decision. (The Allied Control Council was the four-power body set up to decide questions concerning Germany as a whole.) But the four powers were never agreed on their programme for Germany and the Soviet Union in particular pursued its own policy. At first even the three Western powers disagreed over policy towards Germany.</a:t>
                      </a:r>
                    </a:p>
                    <a:p>
                      <a:r>
                        <a:rPr lang="en-GB" sz="1200" b="0" dirty="0" smtClean="0">
                          <a:solidFill>
                            <a:schemeClr val="tx1"/>
                          </a:solidFill>
                        </a:rPr>
                        <a:t>The four occupation zones were drifting further and further apart economically and the economic chaos grew from the spring of 1945 onwards. Germany's economic structure required an exchange of agricultural products from the East, and to a lesser extent the South of the country, with the industrial production of the Ruhr and of other industrial regions. This exchange was stopped by the division of the country into four zones. The </a:t>
                      </a:r>
                      <a:r>
                        <a:rPr lang="en-GB" sz="1200" b="0" dirty="0" err="1" smtClean="0">
                          <a:solidFill>
                            <a:schemeClr val="tx1"/>
                          </a:solidFill>
                        </a:rPr>
                        <a:t>zonal</a:t>
                      </a:r>
                      <a:r>
                        <a:rPr lang="en-GB" sz="1200" b="0" dirty="0" smtClean="0">
                          <a:solidFill>
                            <a:schemeClr val="tx1"/>
                          </a:solidFill>
                        </a:rPr>
                        <a:t> commanders acted on the directives of their respective governments and each pursued his own policy in his own zone. This could only further hinder an economy already largely paralysed by the ravages of war.</a:t>
                      </a:r>
                    </a:p>
                    <a:p>
                      <a:pPr marL="0" marR="0" indent="0" algn="r" defTabSz="914400" rtl="0" eaLnBrk="1" fontAlgn="auto" latinLnBrk="0" hangingPunct="1">
                        <a:lnSpc>
                          <a:spcPct val="100000"/>
                        </a:lnSpc>
                        <a:spcBef>
                          <a:spcPts val="0"/>
                        </a:spcBef>
                        <a:spcAft>
                          <a:spcPts val="0"/>
                        </a:spcAft>
                        <a:buClrTx/>
                        <a:buSzTx/>
                        <a:buFontTx/>
                        <a:buNone/>
                        <a:tabLst/>
                        <a:defRPr/>
                      </a:pPr>
                      <a:r>
                        <a:rPr lang="en-GB" sz="1200" b="1" i="1" dirty="0" err="1" smtClean="0">
                          <a:solidFill>
                            <a:schemeClr val="tx1"/>
                          </a:solidFill>
                        </a:rPr>
                        <a:t>Konrad</a:t>
                      </a:r>
                      <a:r>
                        <a:rPr lang="en-GB" sz="1200" b="1" i="1" dirty="0" smtClean="0">
                          <a:solidFill>
                            <a:schemeClr val="tx1"/>
                          </a:solidFill>
                        </a:rPr>
                        <a:t> Adenauer, Memoirs 1945-53 (12th July, 1952)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61665"/>
          </a:xfrm>
          <a:prstGeom prst="rect">
            <a:avLst/>
          </a:prstGeom>
          <a:noFill/>
        </p:spPr>
        <p:txBody>
          <a:bodyPr wrap="square" lIns="91440" tIns="45720" rIns="91440" bIns="45720">
            <a:spAutoFit/>
          </a:bodyPr>
          <a:lstStyle/>
          <a:p>
            <a:pPr>
              <a:buFont typeface="Arial" pitchFamily="34" charset="0"/>
              <a:buChar char="•"/>
            </a:pPr>
            <a:r>
              <a:rPr lang="en-GB" sz="1200" dirty="0" smtClean="0"/>
              <a:t> Explain why Berlin was a cause of great tension</a:t>
            </a:r>
          </a:p>
          <a:p>
            <a:pPr>
              <a:buFont typeface="Arial" pitchFamily="34" charset="0"/>
              <a:buChar char="•"/>
            </a:pPr>
            <a:r>
              <a:rPr lang="en-GB" sz="1200" dirty="0" smtClean="0"/>
              <a:t> Extract relevant details from a text source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pPr lvl="0"/>
            <a:r>
              <a:rPr lang="en-GB" sz="1000" b="1" dirty="0" smtClean="0"/>
              <a:t>WHAT CAUSED THE COLD WAR?			OUTLINE OF LEARNING</a:t>
            </a:r>
            <a:endParaRPr lang="en-GB" sz="1000" b="1" dirty="0"/>
          </a:p>
        </p:txBody>
      </p:sp>
      <p:graphicFrame>
        <p:nvGraphicFramePr>
          <p:cNvPr id="6" name="Table 5"/>
          <p:cNvGraphicFramePr>
            <a:graphicFrameLocks noGrp="1"/>
          </p:cNvGraphicFramePr>
          <p:nvPr/>
        </p:nvGraphicFramePr>
        <p:xfrm>
          <a:off x="260648" y="524232"/>
          <a:ext cx="6264696" cy="6231632"/>
        </p:xfrm>
        <a:graphic>
          <a:graphicData uri="http://schemas.openxmlformats.org/drawingml/2006/table">
            <a:tbl>
              <a:tblPr firstRow="1" bandRow="1">
                <a:tableStyleId>{7E9639D4-E3E2-4D34-9284-5A2195B3D0D7}</a:tableStyleId>
              </a:tblPr>
              <a:tblGrid>
                <a:gridCol w="1800200"/>
                <a:gridCol w="3096344"/>
                <a:gridCol w="1368152"/>
              </a:tblGrid>
              <a:tr h="288032">
                <a:tc>
                  <a:txBody>
                    <a:bodyPr/>
                    <a:lstStyle/>
                    <a:p>
                      <a:pPr algn="ctr"/>
                      <a:r>
                        <a:rPr lang="en-GB" sz="1100" dirty="0" smtClean="0"/>
                        <a:t>Title </a:t>
                      </a:r>
                      <a:endParaRPr lang="en-GB" sz="1100" b="1" dirty="0"/>
                    </a:p>
                  </a:txBody>
                  <a:tcPr/>
                </a:tc>
                <a:tc>
                  <a:txBody>
                    <a:bodyPr/>
                    <a:lstStyle/>
                    <a:p>
                      <a:pPr algn="ctr"/>
                      <a:r>
                        <a:rPr lang="en-GB" sz="1100" dirty="0" smtClean="0"/>
                        <a:t>Lesson Objectives</a:t>
                      </a:r>
                      <a:endParaRPr lang="en-GB" sz="1100" b="1" dirty="0"/>
                    </a:p>
                  </a:txBody>
                  <a:tcPr/>
                </a:tc>
                <a:tc>
                  <a:txBody>
                    <a:bodyPr/>
                    <a:lstStyle/>
                    <a:p>
                      <a:pPr algn="ctr"/>
                      <a:r>
                        <a:rPr lang="en-GB" sz="1100" dirty="0" smtClean="0"/>
                        <a:t>Homework</a:t>
                      </a:r>
                      <a:endParaRPr lang="en-GB" sz="1100" b="1" dirty="0"/>
                    </a:p>
                  </a:txBody>
                  <a:tcPr/>
                </a:tc>
              </a:tr>
              <a:tr h="370840">
                <a:tc>
                  <a:txBody>
                    <a:bodyPr/>
                    <a:lstStyle/>
                    <a:p>
                      <a:pPr algn="ctr">
                        <a:spcAft>
                          <a:spcPts val="0"/>
                        </a:spcAft>
                      </a:pPr>
                      <a:r>
                        <a:rPr lang="en-GB" sz="1100" dirty="0" smtClean="0">
                          <a:effectLst/>
                        </a:rPr>
                        <a:t>I – USA and USSR: </a:t>
                      </a:r>
                    </a:p>
                    <a:p>
                      <a:pPr algn="ctr">
                        <a:spcAft>
                          <a:spcPts val="0"/>
                        </a:spcAft>
                      </a:pPr>
                      <a:r>
                        <a:rPr lang="en-GB" sz="1100" dirty="0" smtClean="0">
                          <a:effectLst/>
                        </a:rPr>
                        <a:t>Allies by default</a:t>
                      </a:r>
                      <a:endParaRPr lang="en-GB" sz="1100" b="1" dirty="0">
                        <a:effectLst/>
                        <a:latin typeface="+mn-lt"/>
                        <a:ea typeface="Times New Roman"/>
                      </a:endParaRPr>
                    </a:p>
                  </a:txBody>
                  <a:tcPr marL="68580" marR="68580" marT="0" marB="0"/>
                </a:tc>
                <a:tc>
                  <a:txBody>
                    <a:bodyPr/>
                    <a:lstStyle/>
                    <a:p>
                      <a:r>
                        <a:rPr lang="en-GB" sz="1100" dirty="0" smtClean="0"/>
                        <a:t>Explain why the Americans and Russians were</a:t>
                      </a:r>
                      <a:r>
                        <a:rPr lang="en-GB" sz="1100" baseline="0" dirty="0" smtClean="0"/>
                        <a:t> Allies</a:t>
                      </a:r>
                    </a:p>
                    <a:p>
                      <a:r>
                        <a:rPr lang="en-GB" sz="1100" baseline="0" dirty="0" smtClean="0"/>
                        <a:t>Evaluate interpretations about the reasons for Allied victory in WW2</a:t>
                      </a:r>
                      <a:endParaRPr lang="en-GB" sz="1100" dirty="0"/>
                    </a:p>
                  </a:txBody>
                  <a:tcPr/>
                </a:tc>
                <a:tc>
                  <a:txBody>
                    <a:bodyPr/>
                    <a:lstStyle/>
                    <a:p>
                      <a:pPr algn="ctr"/>
                      <a:r>
                        <a:rPr lang="en-GB" sz="1100" dirty="0" smtClean="0"/>
                        <a:t>Source Evaluation</a:t>
                      </a:r>
                      <a:endParaRPr lang="en-GB" sz="1100" dirty="0"/>
                    </a:p>
                  </a:txBody>
                  <a:tcPr/>
                </a:tc>
              </a:tr>
              <a:tr h="370840">
                <a:tc>
                  <a:txBody>
                    <a:bodyPr/>
                    <a:lstStyle/>
                    <a:p>
                      <a:pPr algn="ctr">
                        <a:spcAft>
                          <a:spcPts val="0"/>
                        </a:spcAft>
                      </a:pPr>
                      <a:r>
                        <a:rPr lang="en-GB" sz="1100" dirty="0" smtClean="0">
                          <a:effectLst/>
                        </a:rPr>
                        <a:t>II – The “Liberation” </a:t>
                      </a:r>
                    </a:p>
                    <a:p>
                      <a:pPr algn="ctr">
                        <a:spcAft>
                          <a:spcPts val="0"/>
                        </a:spcAft>
                      </a:pPr>
                      <a:r>
                        <a:rPr lang="en-GB" sz="1100" dirty="0" smtClean="0">
                          <a:effectLst/>
                        </a:rPr>
                        <a:t>of Eastern Europe</a:t>
                      </a:r>
                      <a:endParaRPr lang="en-GB" sz="1100" b="1" dirty="0">
                        <a:effectLst/>
                        <a:latin typeface="+mn-lt"/>
                        <a:ea typeface="Times New Roman"/>
                      </a:endParaRPr>
                    </a:p>
                  </a:txBody>
                  <a:tcPr marL="68580" marR="68580" marT="0" marB="0"/>
                </a:tc>
                <a:tc>
                  <a:txBody>
                    <a:bodyPr/>
                    <a:lstStyle/>
                    <a:p>
                      <a:r>
                        <a:rPr lang="en-GB" sz="1100" dirty="0" smtClean="0"/>
                        <a:t>Explain why</a:t>
                      </a:r>
                      <a:r>
                        <a:rPr lang="en-GB" sz="1100" baseline="0" dirty="0" smtClean="0"/>
                        <a:t> the USSR “liberated” Eastern Europe</a:t>
                      </a:r>
                    </a:p>
                    <a:p>
                      <a:pPr>
                        <a:buFont typeface="Arial" pitchFamily="34" charset="0"/>
                        <a:buNone/>
                      </a:pPr>
                      <a:r>
                        <a:rPr lang="en-GB" sz="1100" dirty="0" smtClean="0"/>
                        <a:t>Evaluate the utility of contemporary leaders' accounts</a:t>
                      </a:r>
                    </a:p>
                  </a:txBody>
                  <a:tcPr/>
                </a:tc>
                <a:tc>
                  <a:txBody>
                    <a:bodyPr/>
                    <a:lstStyle/>
                    <a:p>
                      <a:endParaRPr lang="en-GB" sz="1100" dirty="0"/>
                    </a:p>
                  </a:txBody>
                  <a:tcPr/>
                </a:tc>
              </a:tr>
              <a:tr h="370840">
                <a:tc>
                  <a:txBody>
                    <a:bodyPr/>
                    <a:lstStyle/>
                    <a:p>
                      <a:pPr algn="ctr">
                        <a:spcAft>
                          <a:spcPts val="0"/>
                        </a:spcAft>
                      </a:pPr>
                      <a:r>
                        <a:rPr lang="en-GB" sz="1100" dirty="0" smtClean="0">
                          <a:effectLst/>
                        </a:rPr>
                        <a:t>III – Yalta and Potsdam:</a:t>
                      </a:r>
                      <a:r>
                        <a:rPr lang="en-GB" sz="1100" baseline="0" dirty="0" smtClean="0">
                          <a:effectLst/>
                        </a:rPr>
                        <a:t> Truman and Hiroshima</a:t>
                      </a:r>
                      <a:endParaRPr lang="en-GB" sz="1100" b="1" dirty="0">
                        <a:effectLst/>
                        <a:latin typeface="+mn-lt"/>
                        <a:ea typeface="Times New Roman"/>
                      </a:endParaRPr>
                    </a:p>
                  </a:txBody>
                  <a:tcPr marL="68580" marR="68580" marT="0" marB="0"/>
                </a:tc>
                <a:tc>
                  <a:txBody>
                    <a:bodyPr/>
                    <a:lstStyle/>
                    <a:p>
                      <a:r>
                        <a:rPr lang="en-GB" sz="1100" dirty="0" smtClean="0"/>
                        <a:t>Judge Truman’s position at Potsdam</a:t>
                      </a:r>
                    </a:p>
                    <a:p>
                      <a:r>
                        <a:rPr lang="en-GB" sz="1100" dirty="0" smtClean="0"/>
                        <a:t>Evaluate</a:t>
                      </a:r>
                      <a:r>
                        <a:rPr lang="en-GB" sz="1100" baseline="0" dirty="0" smtClean="0"/>
                        <a:t> the utility of contemporary written sources</a:t>
                      </a:r>
                      <a:endParaRPr lang="en-GB" sz="1100" dirty="0"/>
                    </a:p>
                  </a:txBody>
                  <a:tcPr/>
                </a:tc>
                <a:tc>
                  <a:txBody>
                    <a:bodyPr/>
                    <a:lstStyle/>
                    <a:p>
                      <a:pPr algn="ctr"/>
                      <a:endParaRPr lang="en-GB" sz="1100" dirty="0"/>
                    </a:p>
                  </a:txBody>
                  <a:tcPr/>
                </a:tc>
              </a:tr>
              <a:tr h="370840">
                <a:tc>
                  <a:txBody>
                    <a:bodyPr/>
                    <a:lstStyle/>
                    <a:p>
                      <a:pPr algn="ctr">
                        <a:spcAft>
                          <a:spcPts val="0"/>
                        </a:spcAft>
                      </a:pPr>
                      <a:r>
                        <a:rPr lang="en-GB" sz="1100" dirty="0" smtClean="0">
                          <a:effectLst/>
                        </a:rPr>
                        <a:t>IV – The start of </a:t>
                      </a:r>
                    </a:p>
                    <a:p>
                      <a:pPr algn="ctr">
                        <a:spcAft>
                          <a:spcPts val="0"/>
                        </a:spcAft>
                      </a:pPr>
                      <a:r>
                        <a:rPr lang="en-GB" sz="1100" dirty="0" smtClean="0">
                          <a:effectLst/>
                        </a:rPr>
                        <a:t>the Arms Race</a:t>
                      </a:r>
                      <a:endParaRPr lang="en-GB" sz="1100" b="1" dirty="0">
                        <a:effectLst/>
                        <a:latin typeface="+mn-lt"/>
                        <a:ea typeface="Times New Roman"/>
                      </a:endParaRPr>
                    </a:p>
                  </a:txBody>
                  <a:tcPr marL="68580" marR="68580" marT="0" marB="0"/>
                </a:tc>
                <a:tc>
                  <a:txBody>
                    <a:bodyPr/>
                    <a:lstStyle/>
                    <a:p>
                      <a:r>
                        <a:rPr lang="en-GB" sz="1100" dirty="0" smtClean="0"/>
                        <a:t>Describe the conditions that made up the Nuclear Arms Race</a:t>
                      </a:r>
                    </a:p>
                    <a:p>
                      <a:r>
                        <a:rPr lang="en-GB" sz="1100" dirty="0" smtClean="0"/>
                        <a:t>Utilise statistics as evidence for evaluation</a:t>
                      </a:r>
                      <a:endParaRPr lang="en-GB" sz="11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Extension Task: </a:t>
                      </a:r>
                    </a:p>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“The Atomic Bomb and You”</a:t>
                      </a:r>
                    </a:p>
                  </a:txBody>
                  <a:tcPr/>
                </a:tc>
              </a:tr>
              <a:tr h="370840">
                <a:tc>
                  <a:txBody>
                    <a:bodyPr/>
                    <a:lstStyle/>
                    <a:p>
                      <a:pPr algn="ctr">
                        <a:spcAft>
                          <a:spcPts val="0"/>
                        </a:spcAft>
                      </a:pPr>
                      <a:r>
                        <a:rPr lang="en-GB" sz="1100" dirty="0" smtClean="0">
                          <a:effectLst/>
                        </a:rPr>
                        <a:t>V –Yalta</a:t>
                      </a:r>
                      <a:r>
                        <a:rPr lang="en-GB" sz="1100" baseline="0" dirty="0" smtClean="0">
                          <a:effectLst/>
                        </a:rPr>
                        <a:t> and Potsdam: </a:t>
                      </a:r>
                    </a:p>
                    <a:p>
                      <a:pPr algn="ctr">
                        <a:spcAft>
                          <a:spcPts val="0"/>
                        </a:spcAft>
                      </a:pPr>
                      <a:r>
                        <a:rPr lang="en-GB" sz="1100" baseline="0" dirty="0" smtClean="0">
                          <a:effectLst/>
                        </a:rPr>
                        <a:t>What to do with Germany?</a:t>
                      </a:r>
                      <a:r>
                        <a:rPr lang="en-GB" sz="1100" dirty="0" smtClean="0">
                          <a:effectLst/>
                        </a:rPr>
                        <a:t> </a:t>
                      </a:r>
                      <a:endParaRPr lang="en-GB" sz="1100" b="1" dirty="0">
                        <a:effectLst/>
                        <a:latin typeface="+mn-lt"/>
                        <a:ea typeface="Times New Roman"/>
                      </a:endParaRPr>
                    </a:p>
                  </a:txBody>
                  <a:tcPr marL="68580" marR="68580" marT="0" marB="0"/>
                </a:tc>
                <a:tc>
                  <a:txBody>
                    <a:bodyPr/>
                    <a:lstStyle/>
                    <a:p>
                      <a:r>
                        <a:rPr lang="en-GB" sz="1100" dirty="0" smtClean="0"/>
                        <a:t>Explain</a:t>
                      </a:r>
                      <a:r>
                        <a:rPr lang="en-GB" sz="1100" baseline="0" dirty="0" smtClean="0"/>
                        <a:t> why Berlin was a cause of great tension</a:t>
                      </a:r>
                    </a:p>
                    <a:p>
                      <a:r>
                        <a:rPr lang="en-GB" sz="1100" baseline="0" dirty="0" smtClean="0"/>
                        <a:t>Extract relevant details from a text source</a:t>
                      </a:r>
                      <a:endParaRPr lang="en-GB" sz="1100" dirty="0"/>
                    </a:p>
                  </a:txBody>
                  <a:tcPr/>
                </a:tc>
                <a:tc>
                  <a:txBody>
                    <a:bodyPr/>
                    <a:lstStyle/>
                    <a:p>
                      <a:endParaRPr lang="en-GB" sz="1100" dirty="0"/>
                    </a:p>
                  </a:txBody>
                  <a:tcPr/>
                </a:tc>
              </a:tr>
              <a:tr h="370840">
                <a:tc>
                  <a:txBody>
                    <a:bodyPr/>
                    <a:lstStyle/>
                    <a:p>
                      <a:pPr algn="ctr">
                        <a:spcAft>
                          <a:spcPts val="0"/>
                        </a:spcAft>
                      </a:pPr>
                      <a:r>
                        <a:rPr lang="en-GB" sz="1100" dirty="0" smtClean="0">
                          <a:effectLst/>
                        </a:rPr>
                        <a:t>VI – Doctrine and Aid:</a:t>
                      </a:r>
                    </a:p>
                    <a:p>
                      <a:pPr algn="ctr">
                        <a:spcAft>
                          <a:spcPts val="0"/>
                        </a:spcAft>
                      </a:pPr>
                      <a:r>
                        <a:rPr lang="en-GB" sz="1100" dirty="0" smtClean="0">
                          <a:effectLst/>
                        </a:rPr>
                        <a:t>Dollar Imperialism</a:t>
                      </a:r>
                      <a:endParaRPr lang="en-GB" sz="1100" b="1" dirty="0">
                        <a:effectLst/>
                        <a:latin typeface="+mn-lt"/>
                        <a:ea typeface="Times New Roman"/>
                      </a:endParaRPr>
                    </a:p>
                  </a:txBody>
                  <a:tcPr marL="68580" marR="68580" marT="0" marB="0"/>
                </a:tc>
                <a:tc>
                  <a:txBody>
                    <a:bodyPr/>
                    <a:lstStyle/>
                    <a:p>
                      <a:r>
                        <a:rPr lang="en-GB" sz="1100" dirty="0" smtClean="0"/>
                        <a:t>Explain why the USA wanted to</a:t>
                      </a:r>
                      <a:r>
                        <a:rPr lang="en-GB" sz="1100" baseline="0" dirty="0" smtClean="0"/>
                        <a:t> help Europe recover from WW2</a:t>
                      </a:r>
                    </a:p>
                    <a:p>
                      <a:r>
                        <a:rPr lang="en-GB" sz="1100" baseline="0" dirty="0" smtClean="0"/>
                        <a:t>Evaluate the reliability of political cartoons</a:t>
                      </a:r>
                      <a:endParaRPr lang="en-GB" sz="1100" dirty="0"/>
                    </a:p>
                  </a:txBody>
                  <a:tcPr/>
                </a:tc>
                <a:tc>
                  <a:txBody>
                    <a:bodyPr/>
                    <a:lstStyle/>
                    <a:p>
                      <a:pPr algn="ctr"/>
                      <a:endParaRPr lang="en-GB" sz="1100" dirty="0"/>
                    </a:p>
                  </a:txBody>
                  <a:tcPr/>
                </a:tc>
              </a:tr>
              <a:tr h="370840">
                <a:tc>
                  <a:txBody>
                    <a:bodyPr/>
                    <a:lstStyle/>
                    <a:p>
                      <a:pPr algn="ctr">
                        <a:spcAft>
                          <a:spcPts val="0"/>
                        </a:spcAft>
                      </a:pPr>
                      <a:r>
                        <a:rPr lang="en-GB" sz="1100" dirty="0" smtClean="0">
                          <a:effectLst/>
                        </a:rPr>
                        <a:t>VII – The Berlin</a:t>
                      </a:r>
                      <a:r>
                        <a:rPr lang="en-GB" sz="1100" baseline="0" dirty="0" smtClean="0">
                          <a:effectLst/>
                        </a:rPr>
                        <a:t> Blockade </a:t>
                      </a:r>
                    </a:p>
                    <a:p>
                      <a:pPr algn="ctr">
                        <a:spcAft>
                          <a:spcPts val="0"/>
                        </a:spcAft>
                      </a:pPr>
                      <a:r>
                        <a:rPr lang="en-GB" sz="1100" baseline="0" dirty="0" smtClean="0">
                          <a:effectLst/>
                        </a:rPr>
                        <a:t>and Berlin Airlift</a:t>
                      </a:r>
                      <a:endParaRPr lang="en-GB" sz="1100" b="1" dirty="0">
                        <a:effectLst/>
                        <a:latin typeface="+mn-lt"/>
                        <a:ea typeface="Times New Roman"/>
                      </a:endParaRPr>
                    </a:p>
                  </a:txBody>
                  <a:tcPr marL="68580" marR="68580" marT="0" marB="0"/>
                </a:tc>
                <a:tc>
                  <a:txBody>
                    <a:bodyPr/>
                    <a:lstStyle/>
                    <a:p>
                      <a:r>
                        <a:rPr lang="en-GB" sz="1100" dirty="0" smtClean="0"/>
                        <a:t>Judge who is to blame for increasing Cold War tension</a:t>
                      </a:r>
                    </a:p>
                    <a:p>
                      <a:r>
                        <a:rPr lang="en-GB" sz="1100" dirty="0" smtClean="0"/>
                        <a:t>Compare evidence to support a theory</a:t>
                      </a:r>
                      <a:endParaRPr lang="en-GB" sz="11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Source Gathering</a:t>
                      </a:r>
                    </a:p>
                    <a:p>
                      <a:endParaRPr lang="en-GB" sz="1100" dirty="0"/>
                    </a:p>
                  </a:txBody>
                  <a:tcPr/>
                </a:tc>
              </a:tr>
              <a:tr h="370840">
                <a:tc>
                  <a:txBody>
                    <a:bodyPr/>
                    <a:lstStyle/>
                    <a:p>
                      <a:pPr algn="ctr">
                        <a:spcAft>
                          <a:spcPts val="0"/>
                        </a:spcAft>
                      </a:pPr>
                      <a:r>
                        <a:rPr lang="en-GB" sz="1100" dirty="0" smtClean="0">
                          <a:effectLst/>
                        </a:rPr>
                        <a:t>VIII – NATO</a:t>
                      </a:r>
                      <a:endParaRPr lang="en-GB" sz="1100" b="1" dirty="0">
                        <a:effectLst/>
                        <a:latin typeface="+mn-lt"/>
                        <a:ea typeface="Times New Roman"/>
                      </a:endParaRPr>
                    </a:p>
                  </a:txBody>
                  <a:tcPr marL="68580" marR="68580" marT="0" marB="0"/>
                </a:tc>
                <a:tc>
                  <a:txBody>
                    <a:bodyPr/>
                    <a:lstStyle/>
                    <a:p>
                      <a:r>
                        <a:rPr lang="en-GB" sz="1100" dirty="0" smtClean="0"/>
                        <a:t>Judge the significance of ideology as a cause of the Cold</a:t>
                      </a:r>
                      <a:r>
                        <a:rPr lang="en-GB" sz="1100" baseline="0" dirty="0" smtClean="0"/>
                        <a:t> War</a:t>
                      </a:r>
                    </a:p>
                    <a:p>
                      <a:r>
                        <a:rPr lang="en-GB" sz="1100" dirty="0" smtClean="0"/>
                        <a:t>Select relevant sources  as evidence to support an argument</a:t>
                      </a:r>
                      <a:endParaRPr lang="en-GB" sz="1100" dirty="0"/>
                    </a:p>
                  </a:txBody>
                  <a:tcPr/>
                </a:tc>
                <a:tc>
                  <a:txBody>
                    <a:bodyPr/>
                    <a:lstStyle/>
                    <a:p>
                      <a:endParaRPr lang="en-GB" sz="1100" dirty="0"/>
                    </a:p>
                  </a:txBody>
                  <a:tcPr/>
                </a:tc>
              </a:tr>
              <a:tr h="370840">
                <a:tc>
                  <a:txBody>
                    <a:bodyPr/>
                    <a:lstStyle/>
                    <a:p>
                      <a:pPr algn="ctr">
                        <a:spcAft>
                          <a:spcPts val="0"/>
                        </a:spcAft>
                      </a:pPr>
                      <a:r>
                        <a:rPr lang="en-GB" sz="1100" dirty="0" smtClean="0">
                          <a:effectLst/>
                        </a:rPr>
                        <a:t>IX – What caused </a:t>
                      </a:r>
                    </a:p>
                    <a:p>
                      <a:pPr algn="ctr">
                        <a:spcAft>
                          <a:spcPts val="0"/>
                        </a:spcAft>
                      </a:pPr>
                      <a:r>
                        <a:rPr lang="en-GB" sz="1100" dirty="0" smtClean="0">
                          <a:effectLst/>
                        </a:rPr>
                        <a:t>the Cold War?</a:t>
                      </a:r>
                      <a:endParaRPr lang="en-GB" sz="1100" b="1" dirty="0">
                        <a:effectLst/>
                        <a:latin typeface="+mn-lt"/>
                        <a:ea typeface="Times New Roman"/>
                      </a:endParaRPr>
                    </a:p>
                  </a:txBody>
                  <a:tcPr marL="68580" marR="68580" marT="0" marB="0"/>
                </a:tc>
                <a:tc>
                  <a:txBody>
                    <a:bodyPr/>
                    <a:lstStyle/>
                    <a:p>
                      <a:r>
                        <a:rPr lang="en-GB" sz="1100" dirty="0" smtClean="0"/>
                        <a:t>Judge the most significant cause of the Cold War</a:t>
                      </a:r>
                    </a:p>
                    <a:p>
                      <a:r>
                        <a:rPr lang="en-GB" sz="1100" dirty="0" smtClean="0"/>
                        <a:t>Use a variety of sources</a:t>
                      </a:r>
                      <a:r>
                        <a:rPr lang="en-GB" sz="1100" baseline="0" dirty="0" smtClean="0"/>
                        <a:t> as supporting evidence</a:t>
                      </a:r>
                      <a:endParaRPr lang="en-GB" sz="1100" dirty="0"/>
                    </a:p>
                  </a:txBody>
                  <a:tcPr/>
                </a:tc>
                <a:tc>
                  <a:txBody>
                    <a:bodyPr/>
                    <a:lstStyle/>
                    <a:p>
                      <a:endParaRPr lang="en-GB" sz="1100" dirty="0"/>
                    </a:p>
                  </a:txBody>
                  <a:tcPr/>
                </a:tc>
              </a:tr>
              <a:tr h="370840">
                <a:tc>
                  <a:txBody>
                    <a:bodyPr/>
                    <a:lstStyle/>
                    <a:p>
                      <a:pPr algn="ctr">
                        <a:spcAft>
                          <a:spcPts val="0"/>
                        </a:spcAft>
                      </a:pPr>
                      <a:r>
                        <a:rPr lang="en-GB" sz="1100" b="0" dirty="0" smtClean="0">
                          <a:effectLst/>
                          <a:latin typeface="+mn-lt"/>
                          <a:ea typeface="Times New Roman"/>
                        </a:rPr>
                        <a:t>X – Essay Planning</a:t>
                      </a:r>
                      <a:endParaRPr lang="en-GB" sz="1100" b="0" dirty="0">
                        <a:effectLst/>
                        <a:latin typeface="+mn-lt"/>
                        <a:ea typeface="Times New Roman"/>
                      </a:endParaRPr>
                    </a:p>
                  </a:txBody>
                  <a:tcPr marL="68580" marR="68580" marT="0" marB="0"/>
                </a:tc>
                <a:tc>
                  <a:txBody>
                    <a:bodyPr/>
                    <a:lstStyle/>
                    <a:p>
                      <a:pPr marL="457200" indent="-457200" fontAlgn="auto">
                        <a:spcBef>
                          <a:spcPts val="0"/>
                        </a:spcBef>
                        <a:spcAft>
                          <a:spcPts val="0"/>
                        </a:spcAft>
                        <a:buFontTx/>
                        <a:buNone/>
                        <a:defRPr/>
                      </a:pPr>
                      <a:r>
                        <a:rPr lang="en-GB" sz="1100" b="0" dirty="0" smtClean="0"/>
                        <a:t>Utilise complicated causation language</a:t>
                      </a:r>
                    </a:p>
                    <a:p>
                      <a:pPr marL="457200" indent="-457200" fontAlgn="auto">
                        <a:spcBef>
                          <a:spcPts val="0"/>
                        </a:spcBef>
                        <a:spcAft>
                          <a:spcPts val="0"/>
                        </a:spcAft>
                        <a:buFontTx/>
                        <a:buNone/>
                        <a:defRPr/>
                      </a:pPr>
                      <a:r>
                        <a:rPr lang="en-GB" sz="1100" b="0" dirty="0" smtClean="0"/>
                        <a:t>Create an essay plan concerning who or</a:t>
                      </a:r>
                      <a:r>
                        <a:rPr lang="en-GB" sz="1100" b="0" baseline="0" dirty="0" smtClean="0"/>
                        <a:t> </a:t>
                      </a:r>
                    </a:p>
                    <a:p>
                      <a:pPr marL="457200" indent="-457200" fontAlgn="auto">
                        <a:spcBef>
                          <a:spcPts val="0"/>
                        </a:spcBef>
                        <a:spcAft>
                          <a:spcPts val="0"/>
                        </a:spcAft>
                        <a:buFontTx/>
                        <a:buNone/>
                        <a:defRPr/>
                      </a:pPr>
                      <a:r>
                        <a:rPr lang="en-GB" sz="1100" b="0" baseline="0" dirty="0" smtClean="0"/>
                        <a:t>w</a:t>
                      </a:r>
                      <a:r>
                        <a:rPr lang="en-GB" sz="1100" b="0" dirty="0" smtClean="0"/>
                        <a:t>hat was to blame for the Cold World</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baseline="0" dirty="0" smtClean="0"/>
                        <a:t>Complete remaining planning</a:t>
                      </a:r>
                      <a:endParaRPr lang="en-GB" sz="1100" dirty="0"/>
                    </a:p>
                  </a:txBody>
                  <a:tcPr/>
                </a:tc>
              </a:tr>
            </a:tbl>
          </a:graphicData>
        </a:graphic>
      </p:graphicFrame>
      <p:pic>
        <p:nvPicPr>
          <p:cNvPr id="7" name="Picture 4"/>
          <p:cNvPicPr>
            <a:picLocks noChangeAspect="1" noChangeArrowheads="1"/>
          </p:cNvPicPr>
          <p:nvPr/>
        </p:nvPicPr>
        <p:blipFill>
          <a:blip r:embed="rId3"/>
          <a:srcRect/>
          <a:stretch>
            <a:fillRect/>
          </a:stretch>
        </p:blipFill>
        <p:spPr bwMode="auto">
          <a:xfrm>
            <a:off x="0" y="6824543"/>
            <a:ext cx="6932308" cy="2319457"/>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20</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VI – Doctrine and Aid: Dollar Imperialism</a:t>
            </a:r>
            <a:endParaRPr lang="en-GB" sz="2000" b="1" dirty="0">
              <a:effectLst>
                <a:outerShdw blurRad="38100" dist="38100" dir="2700000" algn="tl">
                  <a:srgbClr val="000000">
                    <a:alpha val="43137"/>
                  </a:srgbClr>
                </a:outerShdw>
              </a:effectLst>
              <a:ea typeface="Times New Roman"/>
            </a:endParaRPr>
          </a:p>
        </p:txBody>
      </p:sp>
      <p:pic>
        <p:nvPicPr>
          <p:cNvPr id="7" name="Picture 4" descr="http://www.johndclare.net/images/Greece.jpg"/>
          <p:cNvPicPr>
            <a:picLocks noChangeAspect="1" noChangeArrowheads="1"/>
          </p:cNvPicPr>
          <p:nvPr/>
        </p:nvPicPr>
        <p:blipFill>
          <a:blip r:embed="rId3"/>
          <a:srcRect/>
          <a:stretch>
            <a:fillRect/>
          </a:stretch>
        </p:blipFill>
        <p:spPr bwMode="auto">
          <a:xfrm>
            <a:off x="188639" y="899592"/>
            <a:ext cx="4246655" cy="2376264"/>
          </a:xfrm>
          <a:prstGeom prst="rect">
            <a:avLst/>
          </a:prstGeom>
          <a:noFill/>
        </p:spPr>
      </p:pic>
      <p:sp>
        <p:nvSpPr>
          <p:cNvPr id="9" name="TextBox 8"/>
          <p:cNvSpPr txBox="1"/>
          <p:nvPr/>
        </p:nvSpPr>
        <p:spPr>
          <a:xfrm>
            <a:off x="4365104" y="1043608"/>
            <a:ext cx="2204864" cy="1015663"/>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b="1" dirty="0" smtClean="0"/>
              <a:t>SOURCE P</a:t>
            </a:r>
          </a:p>
          <a:p>
            <a:r>
              <a:rPr lang="en-GB" sz="1200" dirty="0" smtClean="0"/>
              <a:t>This Russian cartoon from 1947 shows Uncle Sam on the left and on the right are Greek communists.</a:t>
            </a:r>
            <a:endParaRPr lang="en-GB" sz="1200" i="1" dirty="0" smtClean="0"/>
          </a:p>
        </p:txBody>
      </p:sp>
      <p:pic>
        <p:nvPicPr>
          <p:cNvPr id="12" name="Picture 2" descr="http://www.johndclare.net/images/Marshallaid.jpg"/>
          <p:cNvPicPr>
            <a:picLocks noChangeAspect="1" noChangeArrowheads="1"/>
          </p:cNvPicPr>
          <p:nvPr/>
        </p:nvPicPr>
        <p:blipFill>
          <a:blip r:embed="rId4"/>
          <a:srcRect/>
          <a:stretch>
            <a:fillRect/>
          </a:stretch>
        </p:blipFill>
        <p:spPr bwMode="auto">
          <a:xfrm>
            <a:off x="260648" y="3563888"/>
            <a:ext cx="2952750" cy="3790950"/>
          </a:xfrm>
          <a:prstGeom prst="rect">
            <a:avLst/>
          </a:prstGeom>
          <a:noFill/>
        </p:spPr>
      </p:pic>
      <p:pic>
        <p:nvPicPr>
          <p:cNvPr id="13" name="Picture 4" descr="http://www.johndclare.net/images/rivalbuses.jpg"/>
          <p:cNvPicPr>
            <a:picLocks noChangeAspect="1" noChangeArrowheads="1"/>
          </p:cNvPicPr>
          <p:nvPr/>
        </p:nvPicPr>
        <p:blipFill>
          <a:blip r:embed="rId5"/>
          <a:srcRect/>
          <a:stretch>
            <a:fillRect/>
          </a:stretch>
        </p:blipFill>
        <p:spPr bwMode="auto">
          <a:xfrm>
            <a:off x="3408848" y="3563888"/>
            <a:ext cx="3188926" cy="3744416"/>
          </a:xfrm>
          <a:prstGeom prst="rect">
            <a:avLst/>
          </a:prstGeom>
          <a:noFill/>
        </p:spPr>
      </p:pic>
      <p:sp>
        <p:nvSpPr>
          <p:cNvPr id="14" name="TextBox 13"/>
          <p:cNvSpPr txBox="1"/>
          <p:nvPr/>
        </p:nvSpPr>
        <p:spPr>
          <a:xfrm>
            <a:off x="3429000" y="7308304"/>
            <a:ext cx="3168352" cy="1384995"/>
          </a:xfrm>
          <a:prstGeom prst="rect">
            <a:avLst/>
          </a:prstGeom>
          <a:solidFill>
            <a:schemeClr val="bg1"/>
          </a:solidFill>
          <a:ln>
            <a:solidFill>
              <a:schemeClr val="tx1"/>
            </a:solidFill>
          </a:ln>
        </p:spPr>
        <p:txBody>
          <a:bodyPr wrap="square" rtlCol="0">
            <a:spAutoFit/>
          </a:bodyPr>
          <a:lstStyle/>
          <a:p>
            <a:pPr algn="just"/>
            <a:r>
              <a:rPr lang="en-GB" sz="1200" b="1" dirty="0" smtClean="0"/>
              <a:t>SOURCE R</a:t>
            </a:r>
          </a:p>
          <a:p>
            <a:pPr algn="just"/>
            <a:r>
              <a:rPr lang="en-GB" sz="1200" dirty="0" smtClean="0"/>
              <a:t>This cartoon of 18 June 1947 by EH </a:t>
            </a:r>
            <a:r>
              <a:rPr lang="en-GB" sz="1200" dirty="0" err="1" smtClean="0"/>
              <a:t>Shepard</a:t>
            </a:r>
            <a:r>
              <a:rPr lang="en-GB" sz="1200" dirty="0" smtClean="0"/>
              <a:t> for the British magazine </a:t>
            </a:r>
            <a:r>
              <a:rPr lang="en-GB" sz="1200" i="1" dirty="0" smtClean="0"/>
              <a:t>Punch</a:t>
            </a:r>
            <a:r>
              <a:rPr lang="en-GB" sz="1200" dirty="0" smtClean="0"/>
              <a:t> shows Truman and Stalin as two taxi-drivers trying to get customers.  </a:t>
            </a:r>
          </a:p>
          <a:p>
            <a:pPr algn="just"/>
            <a:r>
              <a:rPr lang="en-GB" sz="1200" dirty="0" smtClean="0"/>
              <a:t>The 'customers' are labelled 'Turkey', Hungary', 'Bulgaria', 'Austria’</a:t>
            </a:r>
            <a:endParaRPr lang="en-GB" i="1" dirty="0" smtClean="0"/>
          </a:p>
        </p:txBody>
      </p:sp>
      <p:sp>
        <p:nvSpPr>
          <p:cNvPr id="15" name="TextBox 14"/>
          <p:cNvSpPr txBox="1"/>
          <p:nvPr/>
        </p:nvSpPr>
        <p:spPr>
          <a:xfrm>
            <a:off x="260648" y="7308304"/>
            <a:ext cx="2952328" cy="1569660"/>
          </a:xfrm>
          <a:prstGeom prst="rect">
            <a:avLst/>
          </a:prstGeom>
          <a:solidFill>
            <a:schemeClr val="bg1"/>
          </a:solidFill>
          <a:ln>
            <a:solidFill>
              <a:schemeClr val="tx1"/>
            </a:solidFill>
          </a:ln>
        </p:spPr>
        <p:txBody>
          <a:bodyPr wrap="square" rtlCol="0">
            <a:spAutoFit/>
          </a:bodyPr>
          <a:lstStyle/>
          <a:p>
            <a:pPr algn="just"/>
            <a:r>
              <a:rPr lang="en-GB" sz="1200" b="1" dirty="0" smtClean="0"/>
              <a:t>SOURCE Q</a:t>
            </a:r>
          </a:p>
          <a:p>
            <a:pPr algn="just"/>
            <a:r>
              <a:rPr lang="en-GB" sz="1200" dirty="0" smtClean="0"/>
              <a:t>This cartoon of 1 October 1947 by EH </a:t>
            </a:r>
            <a:r>
              <a:rPr lang="en-GB" sz="1200" dirty="0" err="1" smtClean="0"/>
              <a:t>Shepard</a:t>
            </a:r>
            <a:r>
              <a:rPr lang="en-GB" sz="1200" dirty="0" smtClean="0"/>
              <a:t> for the British magazine </a:t>
            </a:r>
            <a:r>
              <a:rPr lang="en-GB" sz="1200" i="1" dirty="0" smtClean="0"/>
              <a:t>Punch</a:t>
            </a:r>
            <a:r>
              <a:rPr lang="en-GB" sz="1200" dirty="0" smtClean="0"/>
              <a:t> shows Marshall (on the left) telling 'Uncle Sam' - i.e. the American nation - that American Aid is needed to shore up the countries of western Europe: 'Come on Sam! It's up to us again.'</a:t>
            </a:r>
            <a:endParaRPr lang="en-GB" sz="1200" i="1"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21</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046720"/>
        </p:xfrm>
        <a:graphic>
          <a:graphicData uri="http://schemas.openxmlformats.org/drawingml/2006/table">
            <a:tbl>
              <a:tblPr firstRow="1" bandRow="1">
                <a:tableStyleId>{5C22544A-7EE6-4342-B048-85BDC9FD1C3A}</a:tableStyleId>
              </a:tblPr>
              <a:tblGrid>
                <a:gridCol w="6858000"/>
              </a:tblGrid>
              <a:tr h="267269">
                <a:tc>
                  <a:txBody>
                    <a:bodyPr/>
                    <a:lstStyle/>
                    <a:p>
                      <a:pPr algn="just"/>
                      <a:r>
                        <a:rPr lang="en-GB" sz="1200" b="1" dirty="0" smtClean="0">
                          <a:solidFill>
                            <a:schemeClr val="tx1"/>
                          </a:solidFill>
                        </a:rPr>
                        <a:t>SOURCE S</a:t>
                      </a:r>
                    </a:p>
                    <a:p>
                      <a:pPr algn="just"/>
                      <a:r>
                        <a:rPr lang="en-GB" sz="1200" b="0" dirty="0" smtClean="0">
                          <a:solidFill>
                            <a:schemeClr val="tx1"/>
                          </a:solidFill>
                        </a:rPr>
                        <a:t>“The ruling gang of American imperialists has taken the path of open expansion, of enslaving weakened capitalist countries.  It has hatched new war plans against the Soviet Union.  Imitating Hitler, the new aggressors are using blackmail.”</a:t>
                      </a:r>
                    </a:p>
                    <a:p>
                      <a:pPr algn="just"/>
                      <a:endParaRPr lang="en-GB" sz="1200" b="0" i="1" dirty="0" smtClean="0">
                        <a:solidFill>
                          <a:schemeClr val="tx1"/>
                        </a:solidFill>
                      </a:endParaRPr>
                    </a:p>
                    <a:p>
                      <a:pPr algn="r"/>
                      <a:r>
                        <a:rPr lang="en-GB" sz="1200" b="1" i="1" dirty="0" smtClean="0">
                          <a:solidFill>
                            <a:schemeClr val="tx1"/>
                          </a:solidFill>
                        </a:rPr>
                        <a:t>GM Malenkov, a Soviet politician, speaking in 1947 about the Marshall Plan. </a:t>
                      </a:r>
                    </a:p>
                    <a:p>
                      <a:pPr algn="r"/>
                      <a:r>
                        <a:rPr lang="en-GB" sz="1200" b="1" i="1" dirty="0" smtClean="0">
                          <a:solidFill>
                            <a:schemeClr val="tx1"/>
                          </a:solidFill>
                        </a:rPr>
                        <a:t> Andrei Zhdanov echoed this opinion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61665"/>
          </a:xfrm>
          <a:prstGeom prst="rect">
            <a:avLst/>
          </a:prstGeom>
          <a:noFill/>
        </p:spPr>
        <p:txBody>
          <a:bodyPr wrap="square" lIns="91440" tIns="45720" rIns="91440" bIns="45720">
            <a:spAutoFit/>
          </a:bodyPr>
          <a:lstStyle/>
          <a:p>
            <a:pPr>
              <a:buFont typeface="Arial" pitchFamily="34" charset="0"/>
              <a:buChar char="•"/>
            </a:pPr>
            <a:r>
              <a:rPr lang="en-GB" sz="1200" dirty="0" smtClean="0"/>
              <a:t> Explain why the USA wanted to help Europe recover from WW2</a:t>
            </a:r>
          </a:p>
          <a:p>
            <a:pPr>
              <a:buFont typeface="Arial" pitchFamily="34" charset="0"/>
              <a:buChar char="•"/>
            </a:pPr>
            <a:r>
              <a:rPr lang="en-GB" sz="1200" dirty="0" smtClean="0"/>
              <a:t> Evaluate the reliability of political cartoons</a:t>
            </a:r>
            <a:endParaRPr lang="en-GB" sz="1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460438"/>
        </p:xfrm>
        <a:graphic>
          <a:graphicData uri="http://schemas.openxmlformats.org/drawingml/2006/table">
            <a:tbl>
              <a:tblPr firstRow="1" bandRow="1">
                <a:tableStyleId>{5C22544A-7EE6-4342-B048-85BDC9FD1C3A}</a:tableStyleId>
              </a:tblPr>
              <a:tblGrid>
                <a:gridCol w="6858000"/>
              </a:tblGrid>
              <a:tr h="275884">
                <a:tc>
                  <a:txBody>
                    <a:bodyPr/>
                    <a:lstStyle/>
                    <a:p>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5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5230">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VII – The Berlin Blockade and Berlin Airlift</a:t>
            </a:r>
            <a:endParaRPr lang="en-GB" sz="2000" b="1" dirty="0">
              <a:effectLst>
                <a:outerShdw blurRad="38100" dist="38100" dir="2700000" algn="tl">
                  <a:srgbClr val="000000">
                    <a:alpha val="43137"/>
                  </a:srgbClr>
                </a:outerShdw>
              </a:effectLst>
              <a:ea typeface="Times New Roman"/>
            </a:endParaRPr>
          </a:p>
        </p:txBody>
      </p:sp>
      <p:pic>
        <p:nvPicPr>
          <p:cNvPr id="12" name="Picture 5"/>
          <p:cNvPicPr>
            <a:picLocks noChangeAspect="1" noChangeArrowheads="1"/>
          </p:cNvPicPr>
          <p:nvPr/>
        </p:nvPicPr>
        <p:blipFill>
          <a:blip r:embed="rId3"/>
          <a:srcRect/>
          <a:stretch>
            <a:fillRect/>
          </a:stretch>
        </p:blipFill>
        <p:spPr bwMode="auto">
          <a:xfrm>
            <a:off x="476672" y="755576"/>
            <a:ext cx="2664296" cy="2151672"/>
          </a:xfrm>
          <a:prstGeom prst="rect">
            <a:avLst/>
          </a:prstGeom>
          <a:noFill/>
          <a:ln w="9525">
            <a:noFill/>
            <a:miter lim="800000"/>
            <a:headEnd/>
            <a:tailEnd/>
          </a:ln>
        </p:spPr>
      </p:pic>
      <p:pic>
        <p:nvPicPr>
          <p:cNvPr id="13" name="Picture 6"/>
          <p:cNvPicPr>
            <a:picLocks noChangeAspect="1" noChangeArrowheads="1"/>
          </p:cNvPicPr>
          <p:nvPr/>
        </p:nvPicPr>
        <p:blipFill>
          <a:blip r:embed="rId4"/>
          <a:srcRect/>
          <a:stretch>
            <a:fillRect/>
          </a:stretch>
        </p:blipFill>
        <p:spPr bwMode="auto">
          <a:xfrm>
            <a:off x="3789040" y="755576"/>
            <a:ext cx="2664297" cy="25291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23</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412480"/>
        </p:xfrm>
        <a:graphic>
          <a:graphicData uri="http://schemas.openxmlformats.org/drawingml/2006/table">
            <a:tbl>
              <a:tblPr firstRow="1" bandRow="1">
                <a:tableStyleId>{5C22544A-7EE6-4342-B048-85BDC9FD1C3A}</a:tableStyleId>
              </a:tblPr>
              <a:tblGrid>
                <a:gridCol w="6858000"/>
              </a:tblGrid>
              <a:tr h="267269">
                <a:tc>
                  <a:txBody>
                    <a:bodyPr/>
                    <a:lstStyle/>
                    <a:p>
                      <a:r>
                        <a:rPr lang="en-GB" sz="1200" dirty="0" smtClean="0">
                          <a:solidFill>
                            <a:schemeClr val="tx1"/>
                          </a:solidFill>
                        </a:rPr>
                        <a:t>           SOURCE T</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61665"/>
          </a:xfrm>
          <a:prstGeom prst="rect">
            <a:avLst/>
          </a:prstGeom>
          <a:noFill/>
        </p:spPr>
        <p:txBody>
          <a:bodyPr wrap="square" lIns="91440" tIns="45720" rIns="91440" bIns="45720">
            <a:spAutoFit/>
          </a:bodyPr>
          <a:lstStyle/>
          <a:p>
            <a:pPr>
              <a:buFont typeface="Arial" pitchFamily="34" charset="0"/>
              <a:buChar char="•"/>
            </a:pPr>
            <a:r>
              <a:rPr lang="en-GB" sz="1200" dirty="0" smtClean="0"/>
              <a:t> Judge who is to blame for increasing Cold War tension</a:t>
            </a:r>
          </a:p>
          <a:p>
            <a:pPr>
              <a:buFont typeface="Arial" pitchFamily="34" charset="0"/>
              <a:buChar char="•"/>
            </a:pPr>
            <a:r>
              <a:rPr lang="en-GB" sz="1200" dirty="0" smtClean="0"/>
              <a:t> Compare evidence to support a theory</a:t>
            </a:r>
            <a:endParaRPr lang="en-GB" sz="1200" dirty="0"/>
          </a:p>
        </p:txBody>
      </p:sp>
      <p:pic>
        <p:nvPicPr>
          <p:cNvPr id="7" name="Picture 2" descr="http://4.bp.blogspot.com/_LoPTdkHrjjk/S0bZ1oWF29I/AAAAAAAAGMU/tLHEuRSVqX0/s1600/berlin-blockade-cold-war-soviet-union-june-1948-may-1949-history-war-images-amazing-pictures-photos-berlin-airlift-009.jpg"/>
          <p:cNvPicPr>
            <a:picLocks noChangeAspect="1" noChangeArrowheads="1"/>
          </p:cNvPicPr>
          <p:nvPr/>
        </p:nvPicPr>
        <p:blipFill>
          <a:blip r:embed="rId3"/>
          <a:srcRect/>
          <a:stretch>
            <a:fillRect/>
          </a:stretch>
        </p:blipFill>
        <p:spPr bwMode="auto">
          <a:xfrm>
            <a:off x="1772816" y="971600"/>
            <a:ext cx="3168352" cy="428901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24</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136229"/>
        </p:xfrm>
        <a:graphic>
          <a:graphicData uri="http://schemas.openxmlformats.org/drawingml/2006/table">
            <a:tbl>
              <a:tblPr firstRow="1" bandRow="1">
                <a:tableStyleId>{5C22544A-7EE6-4342-B048-85BDC9FD1C3A}</a:tableStyleId>
              </a:tblPr>
              <a:tblGrid>
                <a:gridCol w="6858000"/>
              </a:tblGrid>
              <a:tr h="278915">
                <a:tc>
                  <a:txBody>
                    <a:bodyPr/>
                    <a:lstStyle/>
                    <a:p>
                      <a:pPr algn="ctr"/>
                      <a:r>
                        <a:rPr lang="en-GB" sz="1200" b="1" dirty="0" smtClean="0">
                          <a:solidFill>
                            <a:schemeClr val="tx1"/>
                          </a:solidFill>
                        </a:rPr>
                        <a:t>GRADE D – FEW REASONS</a:t>
                      </a:r>
                      <a:r>
                        <a:rPr lang="en-GB" sz="1200" b="1" baseline="0" dirty="0" smtClean="0">
                          <a:solidFill>
                            <a:schemeClr val="tx1"/>
                          </a:solidFill>
                        </a:rPr>
                        <a:t> GIVEN, NO LINKS BETWEEN FACTORS SUGGESTED</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8915">
                <a:tc>
                  <a:txBody>
                    <a:bodyPr/>
                    <a:lstStyle/>
                    <a:p>
                      <a:pPr algn="ctr"/>
                      <a:r>
                        <a:rPr lang="en-GB" sz="1200" b="1" dirty="0" smtClean="0">
                          <a:solidFill>
                            <a:schemeClr val="tx1"/>
                          </a:solidFill>
                        </a:rPr>
                        <a:t>GRADE</a:t>
                      </a:r>
                      <a:r>
                        <a:rPr lang="en-GB" sz="1200" b="1" baseline="0" dirty="0" smtClean="0">
                          <a:solidFill>
                            <a:schemeClr val="tx1"/>
                          </a:solidFill>
                        </a:rPr>
                        <a:t> C – SOME REASONS IDENTIFIED AND OR DESCRIBED, UNSUPPORTED</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8915">
                <a:tc>
                  <a:txBody>
                    <a:bodyPr/>
                    <a:lstStyle/>
                    <a:p>
                      <a:pPr algn="ctr"/>
                      <a:r>
                        <a:rPr lang="en-GB" sz="1200" b="1" dirty="0" smtClean="0">
                          <a:solidFill>
                            <a:schemeClr val="tx1"/>
                          </a:solidFill>
                        </a:rPr>
                        <a:t>GRADE B – SOME OPINION</a:t>
                      </a:r>
                      <a:r>
                        <a:rPr lang="en-GB" sz="1200" b="1" baseline="0" dirty="0" smtClean="0">
                          <a:solidFill>
                            <a:schemeClr val="tx1"/>
                          </a:solidFill>
                        </a:rPr>
                        <a:t> GIVEN WITH UNDERSTANDING OF REASONS THOUGH NOT FULLY SUPPORTED</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891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GRADE A – REASONABLE</a:t>
                      </a:r>
                      <a:r>
                        <a:rPr lang="en-GB" sz="1200" b="1" baseline="0" dirty="0" smtClean="0">
                          <a:solidFill>
                            <a:schemeClr val="tx1"/>
                          </a:solidFill>
                        </a:rPr>
                        <a:t> UNDERSTANDING OF INTERRELATIONSHIP BETWEEN THESE TWO FACTORS, SUPPORTED OPINON GIVEN</a:t>
                      </a: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485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GRADE A* – GOOD RANGE OF KEY FEATURES</a:t>
                      </a:r>
                      <a:r>
                        <a:rPr lang="en-GB" sz="1200" b="1" baseline="0" dirty="0" smtClean="0">
                          <a:solidFill>
                            <a:schemeClr val="tx1"/>
                          </a:solidFill>
                        </a:rPr>
                        <a:t> OF RELATIONSHIP BETWEEN THESE TWO EVENTS, WELL REASONED AND SUPPORTED ARGUMENT GIVEN</a:t>
                      </a: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891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u="none" dirty="0" smtClean="0">
                          <a:solidFill>
                            <a:schemeClr val="tx1"/>
                          </a:solidFill>
                        </a:rPr>
                        <a:t>     </a:t>
                      </a:r>
                      <a:r>
                        <a:rPr lang="en-GB" sz="1200" b="1" u="sng" dirty="0" smtClean="0">
                          <a:solidFill>
                            <a:schemeClr val="tx1"/>
                          </a:solidFill>
                        </a:rPr>
                        <a:t>WAS</a:t>
                      </a:r>
                      <a:r>
                        <a:rPr lang="en-GB" sz="1200" b="1" u="sng" baseline="0" dirty="0" smtClean="0">
                          <a:solidFill>
                            <a:schemeClr val="tx1"/>
                          </a:solidFill>
                        </a:rPr>
                        <a:t> THE BERLIN BLOCKADE OR THE AIRLIFT A GREATER CAUSE OF TENSION IN THE COLD WAR?</a:t>
                      </a:r>
                      <a:endParaRPr lang="en-GB" sz="1200" b="1" u="sng"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r>
                        <a:rPr lang="en-GB" sz="1000" b="1" u="sng" dirty="0" smtClean="0">
                          <a:solidFill>
                            <a:schemeClr val="tx1"/>
                          </a:solidFill>
                        </a:rPr>
                        <a:t>PEER ASSESSMENT</a:t>
                      </a:r>
                      <a:r>
                        <a:rPr lang="en-GB" sz="1000" b="1" dirty="0" smtClean="0">
                          <a:solidFill>
                            <a:schemeClr val="tx1"/>
                          </a:solidFill>
                        </a:rPr>
                        <a:t> – HIGHLIGHT</a:t>
                      </a:r>
                      <a:r>
                        <a:rPr lang="en-GB" sz="1000" b="1" baseline="0" dirty="0" smtClean="0">
                          <a:solidFill>
                            <a:schemeClr val="tx1"/>
                          </a:solidFill>
                        </a:rPr>
                        <a:t> THE GRADE ABOVE WHICH YOU THINK BEST RELATES TO THE PARAGRAPH WRITTEN HERE</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47925">
                <a:tc>
                  <a:txBody>
                    <a:bodyPr/>
                    <a:lstStyle/>
                    <a:p>
                      <a:r>
                        <a:rPr lang="en-GB" sz="1000" b="1" u="sng" dirty="0" smtClean="0">
                          <a:solidFill>
                            <a:schemeClr val="tx1"/>
                          </a:solidFill>
                        </a:rPr>
                        <a:t>STUDENT ACTION</a:t>
                      </a:r>
                      <a:r>
                        <a:rPr lang="en-GB" sz="1000" b="1" dirty="0" smtClean="0">
                          <a:solidFill>
                            <a:schemeClr val="tx1"/>
                          </a:solidFill>
                        </a:rPr>
                        <a:t> (SUGGEST HOW YOU ARE GOING TO IMPROVE THIS SKILL IN YOUR NEXT PARAGRAPH – HAVE YOU CONTINUED TO INCLUDE EVIDENCE FROM SOURCES AND YOUR CONTEXTUAL KNOWLEDGE?)</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925">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79512"/>
            <a:ext cx="5976664" cy="523220"/>
          </a:xfrm>
          <a:prstGeom prst="rect">
            <a:avLst/>
          </a:prstGeom>
          <a:noFill/>
        </p:spPr>
        <p:txBody>
          <a:bodyPr wrap="square" lIns="91440" tIns="45720" rIns="91440" bIns="45720">
            <a:spAutoFit/>
          </a:bodyPr>
          <a:lstStyle/>
          <a:p>
            <a:pPr algn="ctr"/>
            <a:r>
              <a:rPr lang="en-GB" sz="1400" b="1" dirty="0" smtClean="0"/>
              <a:t>CONTROLLED ASSESSMENT PARAGRAPH PRACTICE</a:t>
            </a:r>
          </a:p>
          <a:p>
            <a:pPr algn="ctr"/>
            <a:r>
              <a:rPr lang="en-GB" sz="1400" b="1" dirty="0" smtClean="0"/>
              <a:t>ASSESSMENT OBJECTIVE FOCUS – KEY FEATURES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25</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255971"/>
        </p:xfrm>
        <a:graphic>
          <a:graphicData uri="http://schemas.openxmlformats.org/drawingml/2006/table">
            <a:tbl>
              <a:tblPr firstRow="1" bandRow="1">
                <a:tableStyleId>{5C22544A-7EE6-4342-B048-85BDC9FD1C3A}</a:tableStyleId>
              </a:tblPr>
              <a:tblGrid>
                <a:gridCol w="6858000"/>
              </a:tblGrid>
              <a:tr h="1618293">
                <a:tc>
                  <a:txBody>
                    <a:bodyPr/>
                    <a:lstStyle/>
                    <a:p>
                      <a:r>
                        <a:rPr lang="en-GB" sz="1200" b="1" i="0" dirty="0" smtClean="0">
                          <a:solidFill>
                            <a:schemeClr val="tx1"/>
                          </a:solidFill>
                        </a:rPr>
                        <a:t>USING THE WIKI AND LINKS</a:t>
                      </a:r>
                      <a:r>
                        <a:rPr lang="en-GB" sz="1200" b="1" i="0" baseline="0" dirty="0" smtClean="0">
                          <a:solidFill>
                            <a:schemeClr val="tx1"/>
                          </a:solidFill>
                        </a:rPr>
                        <a:t> FROM IT TO OTHER SITES YOUR TASK IS TO FIND ONE WRITTEN SOURCE AND ONE PICTURE SOURCE (AS A MINIMUM), WHICH YOU HAVEN’T ALREADY GOT IN  YOUR WORKBOOK.  YOU ARE TO EITHER CUT AND PASTE IT  BY HAND OR ELECTRONICALLY INTO THE NEXT PAGE.  YOU WILL THEN NEED TO FILL IN THE LAYERS OF INTERENCE AROUND THEM AND THE TWO BOXES BETWEEN THEM TO EXPLAIN WHY THEY ARE DIFFERENT. THIS SHOULD BE LOOKING INTO THE NATURE, ORIGIN AND PURPOSE OF THEM BOTH.</a:t>
                      </a:r>
                      <a:endParaRPr lang="en-GB" sz="1200" b="1" i="0" dirty="0" smtClean="0">
                        <a:solidFill>
                          <a:schemeClr val="tx1"/>
                        </a:solidFill>
                      </a:endParaRPr>
                    </a:p>
                    <a:p>
                      <a:r>
                        <a:rPr lang="en-GB" sz="1200" b="1" dirty="0" smtClean="0">
                          <a:solidFill>
                            <a:schemeClr val="tx1"/>
                          </a:solidFill>
                        </a:rPr>
                        <a:t>THEY CAN BE ON ANY OF THE TOPICS THAT WE HAVE SO FAR COVERED IN THE COLD WAR, BUT THEY SHOULD BOTH BE ABOUT THE SAME TOPIC –  IN THE NEXT LESSON YOU WILL NEED TO COMPARE HOW IMPORTANT</a:t>
                      </a:r>
                      <a:r>
                        <a:rPr lang="en-GB" sz="1200" b="1" baseline="0" dirty="0" smtClean="0">
                          <a:solidFill>
                            <a:schemeClr val="tx1"/>
                          </a:solidFill>
                        </a:rPr>
                        <a:t> THE EVENT / INDIVIDUAL / THEME IS COMPARED TO THE CREATION OF NATO.</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518611">
                <a:tc>
                  <a:txBody>
                    <a:bodyPr/>
                    <a:lstStyle/>
                    <a:p>
                      <a:r>
                        <a:rPr lang="en-GB" sz="1200" b="1" dirty="0" smtClean="0">
                          <a:solidFill>
                            <a:schemeClr val="tx1"/>
                          </a:solidFill>
                        </a:rPr>
                        <a:t>FOR EXAMPLE</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6"/>
          <p:cNvSpPr/>
          <p:nvPr/>
        </p:nvSpPr>
        <p:spPr>
          <a:xfrm>
            <a:off x="404664" y="179512"/>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HOMEWORK – SOURCE GATHERING</a:t>
            </a:r>
            <a:endParaRPr lang="en-GB" sz="2000" b="1" dirty="0">
              <a:effectLst>
                <a:outerShdw blurRad="38100" dist="38100" dir="2700000" algn="tl">
                  <a:srgbClr val="000000">
                    <a:alpha val="43137"/>
                  </a:srgbClr>
                </a:outerShdw>
              </a:effectLst>
              <a:ea typeface="Times New Roman"/>
            </a:endParaRPr>
          </a:p>
        </p:txBody>
      </p:sp>
      <p:pic>
        <p:nvPicPr>
          <p:cNvPr id="70658" name="Picture 2"/>
          <p:cNvPicPr>
            <a:picLocks noChangeAspect="1" noChangeArrowheads="1"/>
          </p:cNvPicPr>
          <p:nvPr/>
        </p:nvPicPr>
        <p:blipFill>
          <a:blip r:embed="rId3"/>
          <a:srcRect/>
          <a:stretch>
            <a:fillRect/>
          </a:stretch>
        </p:blipFill>
        <p:spPr bwMode="auto">
          <a:xfrm>
            <a:off x="1124744" y="2555776"/>
            <a:ext cx="4536504" cy="6025318"/>
          </a:xfrm>
          <a:prstGeom prst="rect">
            <a:avLst/>
          </a:prstGeom>
          <a:noFill/>
          <a:ln w="9525">
            <a:noFill/>
            <a:miter lim="800000"/>
            <a:headEnd/>
            <a:tailEnd/>
          </a:ln>
        </p:spPr>
      </p:pic>
      <p:pic>
        <p:nvPicPr>
          <p:cNvPr id="9" name="Picture 4" descr="http://www.johndclare.net/images/Greece.jpg"/>
          <p:cNvPicPr>
            <a:picLocks noChangeAspect="1" noChangeArrowheads="1"/>
          </p:cNvPicPr>
          <p:nvPr/>
        </p:nvPicPr>
        <p:blipFill>
          <a:blip r:embed="rId4" cstate="print"/>
          <a:srcRect/>
          <a:stretch>
            <a:fillRect/>
          </a:stretch>
        </p:blipFill>
        <p:spPr bwMode="auto">
          <a:xfrm>
            <a:off x="2636912" y="3563888"/>
            <a:ext cx="1286865" cy="720080"/>
          </a:xfrm>
          <a:prstGeom prst="rect">
            <a:avLst/>
          </a:prstGeom>
          <a:noFill/>
        </p:spPr>
      </p:pic>
      <p:pic>
        <p:nvPicPr>
          <p:cNvPr id="70659" name="Picture 3"/>
          <p:cNvPicPr>
            <a:picLocks noChangeAspect="1" noChangeArrowheads="1"/>
          </p:cNvPicPr>
          <p:nvPr/>
        </p:nvPicPr>
        <p:blipFill>
          <a:blip r:embed="rId5"/>
          <a:srcRect/>
          <a:stretch>
            <a:fillRect/>
          </a:stretch>
        </p:blipFill>
        <p:spPr bwMode="auto">
          <a:xfrm>
            <a:off x="2132856" y="7092280"/>
            <a:ext cx="2457053" cy="4053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4141113"/>
            <a:ext cx="6858000" cy="430887"/>
          </a:xfrm>
          <a:prstGeom prst="rect">
            <a:avLst/>
          </a:prstGeom>
          <a:noFill/>
          <a:ln>
            <a:noFill/>
          </a:ln>
        </p:spPr>
        <p:txBody>
          <a:bodyPr wrap="square" rtlCol="0">
            <a:spAutoFit/>
          </a:bodyPr>
          <a:lstStyle/>
          <a:p>
            <a:r>
              <a:rPr lang="en-GB" sz="1100" dirty="0" smtClean="0"/>
              <a:t>What are the differences between these two sources?	Why might these two sources have differences?</a:t>
            </a:r>
          </a:p>
          <a:p>
            <a:pPr algn="r"/>
            <a:endParaRPr lang="en-GB" sz="1100" dirty="0"/>
          </a:p>
        </p:txBody>
      </p:sp>
      <p:sp>
        <p:nvSpPr>
          <p:cNvPr id="9" name="TextBox 8"/>
          <p:cNvSpPr txBox="1"/>
          <p:nvPr/>
        </p:nvSpPr>
        <p:spPr>
          <a:xfrm>
            <a:off x="0" y="5066178"/>
            <a:ext cx="6858000" cy="4154984"/>
          </a:xfrm>
          <a:prstGeom prst="rect">
            <a:avLst/>
          </a:prstGeom>
          <a:noFill/>
          <a:ln>
            <a:solidFill>
              <a:schemeClr val="tx1"/>
            </a:solidFill>
          </a:ln>
        </p:spPr>
        <p:txBody>
          <a:bodyPr wrap="square" rtlCol="0">
            <a:spAutoFit/>
          </a:bodyPr>
          <a:lstStyle/>
          <a:p>
            <a:r>
              <a:rPr lang="en-GB" sz="1050" dirty="0" smtClean="0"/>
              <a:t>EVALUATION – HOW RELIABLE OR USEFUL IS THIS SOURCE?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0" name="TextBox 9"/>
          <p:cNvSpPr txBox="1"/>
          <p:nvPr/>
        </p:nvSpPr>
        <p:spPr>
          <a:xfrm>
            <a:off x="404664" y="5618435"/>
            <a:ext cx="5976664" cy="3023905"/>
          </a:xfrm>
          <a:prstGeom prst="rect">
            <a:avLst/>
          </a:prstGeom>
          <a:noFill/>
          <a:ln>
            <a:solidFill>
              <a:schemeClr val="tx1"/>
            </a:solidFill>
          </a:ln>
        </p:spPr>
        <p:txBody>
          <a:bodyPr wrap="square" rtlCol="0">
            <a:spAutoFit/>
          </a:bodyPr>
          <a:lstStyle/>
          <a:p>
            <a:r>
              <a:rPr lang="en-GB" sz="1050" dirty="0" smtClean="0"/>
              <a:t>HOW DOES THIS SOURCE LINK BACK TO THE QUESTION , WHAT CAUSED THE COLD WAR?</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1" name="TextBox 10"/>
          <p:cNvSpPr txBox="1"/>
          <p:nvPr/>
        </p:nvSpPr>
        <p:spPr>
          <a:xfrm>
            <a:off x="980728" y="6084168"/>
            <a:ext cx="4752528" cy="2192908"/>
          </a:xfrm>
          <a:prstGeom prst="rect">
            <a:avLst/>
          </a:prstGeom>
          <a:noFill/>
          <a:ln>
            <a:solidFill>
              <a:schemeClr val="tx1"/>
            </a:solidFill>
          </a:ln>
        </p:spPr>
        <p:txBody>
          <a:bodyPr wrap="square" rtlCol="0">
            <a:spAutoFit/>
          </a:bodyPr>
          <a:lstStyle/>
          <a:p>
            <a:r>
              <a:rPr lang="en-GB" sz="1050" dirty="0" smtClean="0"/>
              <a:t>WHAT DOES THE SOURCE TELL US ABOUT THIS CAUSE?</a:t>
            </a:r>
          </a:p>
          <a:p>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cxnSp>
        <p:nvCxnSpPr>
          <p:cNvPr id="13" name="Straight Connector 12"/>
          <p:cNvCxnSpPr>
            <a:endCxn id="9" idx="0"/>
          </p:cNvCxnSpPr>
          <p:nvPr/>
        </p:nvCxnSpPr>
        <p:spPr>
          <a:xfrm rot="5400000">
            <a:off x="2965887" y="4603065"/>
            <a:ext cx="92622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7384" y="-15032"/>
            <a:ext cx="6858000" cy="4154984"/>
          </a:xfrm>
          <a:prstGeom prst="rect">
            <a:avLst/>
          </a:prstGeom>
          <a:noFill/>
          <a:ln>
            <a:solidFill>
              <a:schemeClr val="tx1"/>
            </a:solidFill>
          </a:ln>
        </p:spPr>
        <p:txBody>
          <a:bodyPr wrap="square" rtlCol="0">
            <a:spAutoFit/>
          </a:bodyPr>
          <a:lstStyle/>
          <a:p>
            <a:r>
              <a:rPr lang="en-GB" sz="1050" dirty="0" smtClean="0"/>
              <a:t>EVALUATION – HOW RELIABLE OR USEFUL IS THIS SOURCE?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5" name="TextBox 14"/>
          <p:cNvSpPr txBox="1"/>
          <p:nvPr/>
        </p:nvSpPr>
        <p:spPr>
          <a:xfrm>
            <a:off x="377280" y="537225"/>
            <a:ext cx="5976664" cy="3023905"/>
          </a:xfrm>
          <a:prstGeom prst="rect">
            <a:avLst/>
          </a:prstGeom>
          <a:noFill/>
          <a:ln>
            <a:solidFill>
              <a:schemeClr val="tx1"/>
            </a:solidFill>
          </a:ln>
        </p:spPr>
        <p:txBody>
          <a:bodyPr wrap="square" rtlCol="0">
            <a:spAutoFit/>
          </a:bodyPr>
          <a:lstStyle/>
          <a:p>
            <a:r>
              <a:rPr lang="en-GB" sz="1050" dirty="0" smtClean="0"/>
              <a:t>HOW DOES THIS SOURCE LINK BACK TO THE QUESTION , WHAT CAUSED THE COLD WAR?</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6" name="TextBox 15"/>
          <p:cNvSpPr txBox="1"/>
          <p:nvPr/>
        </p:nvSpPr>
        <p:spPr>
          <a:xfrm>
            <a:off x="953344" y="1002958"/>
            <a:ext cx="4752528" cy="1915909"/>
          </a:xfrm>
          <a:prstGeom prst="rect">
            <a:avLst/>
          </a:prstGeom>
          <a:noFill/>
          <a:ln>
            <a:solidFill>
              <a:schemeClr val="tx1"/>
            </a:solidFill>
          </a:ln>
        </p:spPr>
        <p:txBody>
          <a:bodyPr wrap="square" rtlCol="0">
            <a:spAutoFit/>
          </a:bodyPr>
          <a:lstStyle/>
          <a:p>
            <a:r>
              <a:rPr lang="en-GB" sz="1050" dirty="0" smtClean="0"/>
              <a:t>WHAT DOES THE SOURCE TELL US ABOUT THIS CAUSE?</a:t>
            </a:r>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27</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412480"/>
        </p:xfrm>
        <a:graphic>
          <a:graphicData uri="http://schemas.openxmlformats.org/drawingml/2006/table">
            <a:tbl>
              <a:tblPr firstRow="1" bandRow="1">
                <a:tableStyleId>{5C22544A-7EE6-4342-B048-85BDC9FD1C3A}</a:tableStyleId>
              </a:tblPr>
              <a:tblGrid>
                <a:gridCol w="6858000"/>
              </a:tblGrid>
              <a:tr h="267269">
                <a:tc>
                  <a:txBody>
                    <a:bodyPr/>
                    <a:lstStyle/>
                    <a:p>
                      <a:r>
                        <a:rPr lang="en-GB" sz="1200" dirty="0" smtClean="0">
                          <a:solidFill>
                            <a:schemeClr val="tx1"/>
                          </a:solidFill>
                        </a:rPr>
                        <a:t>            SOURCE U</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VIII – NATO</a:t>
            </a:r>
            <a:endParaRPr lang="en-GB" sz="2000" b="1" dirty="0">
              <a:effectLst>
                <a:outerShdw blurRad="38100" dist="38100" dir="2700000" algn="tl">
                  <a:srgbClr val="000000">
                    <a:alpha val="43137"/>
                  </a:srgbClr>
                </a:outerShdw>
              </a:effectLst>
              <a:ea typeface="Times New Roman"/>
            </a:endParaRPr>
          </a:p>
        </p:txBody>
      </p:sp>
      <p:pic>
        <p:nvPicPr>
          <p:cNvPr id="7" name="Picture 2" descr="http://1.bp.blogspot.com/-nQR_WwB0D5k/TbVY4VxAt_I/AAAAAAAAAA4/4HQR1Zs61hs/s1600/iron+curtain.png"/>
          <p:cNvPicPr>
            <a:picLocks noChangeAspect="1" noChangeArrowheads="1"/>
          </p:cNvPicPr>
          <p:nvPr/>
        </p:nvPicPr>
        <p:blipFill>
          <a:blip r:embed="rId3"/>
          <a:srcRect/>
          <a:stretch>
            <a:fillRect/>
          </a:stretch>
        </p:blipFill>
        <p:spPr bwMode="auto">
          <a:xfrm>
            <a:off x="1700808" y="755576"/>
            <a:ext cx="3384376" cy="3705521"/>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28</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290560"/>
        </p:xfrm>
        <a:graphic>
          <a:graphicData uri="http://schemas.openxmlformats.org/drawingml/2006/table">
            <a:tbl>
              <a:tblPr firstRow="1" bandRow="1">
                <a:tableStyleId>{5C22544A-7EE6-4342-B048-85BDC9FD1C3A}</a:tableStyleId>
              </a:tblPr>
              <a:tblGrid>
                <a:gridCol w="6858000"/>
              </a:tblGrid>
              <a:tr h="267269">
                <a:tc>
                  <a:txBody>
                    <a:bodyPr/>
                    <a:lstStyle/>
                    <a:p>
                      <a:r>
                        <a:rPr lang="en-GB" sz="1200" dirty="0" smtClean="0">
                          <a:solidFill>
                            <a:schemeClr val="tx1"/>
                          </a:solidFill>
                        </a:rPr>
                        <a:t>USING</a:t>
                      </a:r>
                      <a:r>
                        <a:rPr lang="en-GB" sz="1200" baseline="0" dirty="0" smtClean="0">
                          <a:solidFill>
                            <a:schemeClr val="tx1"/>
                          </a:solidFill>
                        </a:rPr>
                        <a:t> THE GUIDANCE FROM YOUR THREE PREVIOUS PACTICE PARAGRAPHS YOU NEED TO PRODUCE AN ARGUMENT THAT COMPARES YOUR HOMEWORK EVENT / INDIVIDUAL / THEME TO THE CREATION OF NATO – REMEMBER TO ANSWER THE QUESTION – “WHAT CAUSED THE COLD WAR?”</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61665"/>
          </a:xfrm>
          <a:prstGeom prst="rect">
            <a:avLst/>
          </a:prstGeom>
          <a:noFill/>
        </p:spPr>
        <p:txBody>
          <a:bodyPr wrap="square" lIns="91440" tIns="45720" rIns="91440" bIns="45720">
            <a:spAutoFit/>
          </a:bodyPr>
          <a:lstStyle/>
          <a:p>
            <a:pPr>
              <a:buFont typeface="Arial" pitchFamily="34" charset="0"/>
              <a:buChar char="•"/>
            </a:pPr>
            <a:r>
              <a:rPr lang="en-GB" sz="1200" dirty="0" smtClean="0"/>
              <a:t> Judge the significance of ideology as a cause of the Cold War</a:t>
            </a:r>
          </a:p>
          <a:p>
            <a:pPr>
              <a:buFont typeface="Arial" pitchFamily="34" charset="0"/>
              <a:buChar char="•"/>
            </a:pPr>
            <a:r>
              <a:rPr lang="en-GB" sz="1200" dirty="0" smtClean="0"/>
              <a:t> Compare two reasons for the Cold War using sources  as evidence to support an argument</a:t>
            </a:r>
            <a:endParaRPr lang="en-GB" sz="12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789548" y="5093804"/>
            <a:ext cx="8029178" cy="72802"/>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29</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1094036"/>
          <a:ext cx="6858000" cy="7870452"/>
        </p:xfrm>
        <a:graphic>
          <a:graphicData uri="http://schemas.openxmlformats.org/drawingml/2006/table">
            <a:tbl>
              <a:tblPr firstRow="1" bandRow="1">
                <a:tableStyleId>{5C22544A-7EE6-4342-B048-85BDC9FD1C3A}</a:tableStyleId>
              </a:tblPr>
              <a:tblGrid>
                <a:gridCol w="6858000"/>
              </a:tblGrid>
              <a:tr h="259743">
                <a:tc>
                  <a:txBody>
                    <a:bodyPr/>
                    <a:lstStyle/>
                    <a:p>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3957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DIAGRAM EXPLAINING WHAT SIGNIFICANCE</a:t>
                      </a:r>
                      <a:r>
                        <a:rPr lang="en-GB" sz="1200" b="1" baseline="0" dirty="0" smtClean="0">
                          <a:solidFill>
                            <a:schemeClr val="tx1"/>
                          </a:solidFill>
                        </a:rPr>
                        <a:t> EACH CAUSE PLAYS AGAINST EACH OTHER</a:t>
                      </a: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97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088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IX – What caused the Cold War?</a:t>
            </a:r>
            <a:endParaRPr lang="en-GB" sz="2000" b="1" dirty="0">
              <a:effectLst>
                <a:outerShdw blurRad="38100" dist="38100" dir="2700000" algn="tl">
                  <a:srgbClr val="000000">
                    <a:alpha val="43137"/>
                  </a:srgbClr>
                </a:outerShdw>
              </a:effectLst>
              <a:ea typeface="Times New Roman"/>
            </a:endParaRPr>
          </a:p>
        </p:txBody>
      </p:sp>
      <p:sp>
        <p:nvSpPr>
          <p:cNvPr id="7" name="Rectangle 6"/>
          <p:cNvSpPr/>
          <p:nvPr/>
        </p:nvSpPr>
        <p:spPr>
          <a:xfrm>
            <a:off x="881336" y="611560"/>
            <a:ext cx="5976664" cy="461665"/>
          </a:xfrm>
          <a:prstGeom prst="rect">
            <a:avLst/>
          </a:prstGeom>
          <a:noFill/>
        </p:spPr>
        <p:txBody>
          <a:bodyPr wrap="square" lIns="91440" tIns="45720" rIns="91440" bIns="45720">
            <a:spAutoFit/>
          </a:bodyPr>
          <a:lstStyle/>
          <a:p>
            <a:pPr>
              <a:buFont typeface="Arial" pitchFamily="34" charset="0"/>
              <a:buChar char="•"/>
            </a:pPr>
            <a:r>
              <a:rPr lang="en-GB" sz="1200" dirty="0" smtClean="0"/>
              <a:t> Judge the most significant cause of the Cold War</a:t>
            </a:r>
          </a:p>
          <a:p>
            <a:pPr>
              <a:buFont typeface="Arial" pitchFamily="34" charset="0"/>
              <a:buChar char="•"/>
            </a:pPr>
            <a:r>
              <a:rPr lang="en-GB" sz="1200" dirty="0" smtClean="0"/>
              <a:t> Use a variety of sources as supporting evidence</a:t>
            </a:r>
            <a:endParaRPr lang="en-GB" sz="1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3</a:t>
            </a:fld>
            <a:endParaRPr lang="en-GB" sz="1050" b="1" dirty="0"/>
          </a:p>
        </p:txBody>
      </p:sp>
      <p:sp>
        <p:nvSpPr>
          <p:cNvPr id="10" name="Rectangle 9"/>
          <p:cNvSpPr/>
          <p:nvPr/>
        </p:nvSpPr>
        <p:spPr>
          <a:xfrm>
            <a:off x="980728" y="1907704"/>
            <a:ext cx="4680520" cy="52565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p:cNvSpPr txBox="1"/>
          <p:nvPr/>
        </p:nvSpPr>
        <p:spPr>
          <a:xfrm>
            <a:off x="1052736" y="1907704"/>
            <a:ext cx="4536504" cy="4893647"/>
          </a:xfrm>
          <a:prstGeom prst="rect">
            <a:avLst/>
          </a:prstGeom>
          <a:noFill/>
        </p:spPr>
        <p:txBody>
          <a:bodyPr wrap="square" rtlCol="0">
            <a:spAutoFit/>
          </a:bodyPr>
          <a:lstStyle/>
          <a:p>
            <a:r>
              <a:rPr lang="en-GB" sz="1200" dirty="0" smtClean="0"/>
              <a:t>What can you see in the cartoon?</a:t>
            </a:r>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r>
              <a:rPr lang="en-GB" sz="1200" b="1" dirty="0" smtClean="0"/>
              <a:t>		                           	SOURCE A</a:t>
            </a:r>
          </a:p>
          <a:p>
            <a:r>
              <a:rPr lang="en-GB" sz="1200" dirty="0" smtClean="0"/>
              <a:t>	</a:t>
            </a:r>
            <a:endParaRPr lang="en-GB" sz="1200" dirty="0"/>
          </a:p>
        </p:txBody>
      </p:sp>
      <p:sp>
        <p:nvSpPr>
          <p:cNvPr id="13" name="Rectangle 12"/>
          <p:cNvSpPr/>
          <p:nvPr/>
        </p:nvSpPr>
        <p:spPr>
          <a:xfrm>
            <a:off x="476672" y="1259632"/>
            <a:ext cx="5688632" cy="66967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p:cNvSpPr txBox="1"/>
          <p:nvPr/>
        </p:nvSpPr>
        <p:spPr>
          <a:xfrm>
            <a:off x="155781" y="683568"/>
            <a:ext cx="2265107" cy="461665"/>
          </a:xfrm>
          <a:prstGeom prst="rect">
            <a:avLst/>
          </a:prstGeom>
          <a:noFill/>
        </p:spPr>
        <p:txBody>
          <a:bodyPr wrap="none" rtlCol="0">
            <a:spAutoFit/>
          </a:bodyPr>
          <a:lstStyle/>
          <a:p>
            <a:pPr lvl="0"/>
            <a:r>
              <a:rPr lang="en-GB" sz="1200" dirty="0" smtClean="0"/>
              <a:t>Why was this cartoon produced? </a:t>
            </a:r>
          </a:p>
          <a:p>
            <a:endParaRPr lang="en-GB" sz="1200" dirty="0"/>
          </a:p>
        </p:txBody>
      </p:sp>
      <p:sp>
        <p:nvSpPr>
          <p:cNvPr id="15" name="Rectangle 14"/>
          <p:cNvSpPr/>
          <p:nvPr/>
        </p:nvSpPr>
        <p:spPr>
          <a:xfrm>
            <a:off x="99392" y="683568"/>
            <a:ext cx="6641976" cy="79208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extBox 15"/>
          <p:cNvSpPr txBox="1"/>
          <p:nvPr/>
        </p:nvSpPr>
        <p:spPr>
          <a:xfrm>
            <a:off x="548680" y="1259632"/>
            <a:ext cx="4077555" cy="288032"/>
          </a:xfrm>
          <a:prstGeom prst="rect">
            <a:avLst/>
          </a:prstGeom>
          <a:noFill/>
        </p:spPr>
        <p:txBody>
          <a:bodyPr wrap="square" rtlCol="0">
            <a:spAutoFit/>
          </a:bodyPr>
          <a:lstStyle/>
          <a:p>
            <a:r>
              <a:rPr lang="en-GB" sz="1200" dirty="0" smtClean="0"/>
              <a:t>What inferences can you make about the cartoon?</a:t>
            </a:r>
            <a:endParaRPr lang="en-GB" sz="1200" dirty="0"/>
          </a:p>
        </p:txBody>
      </p:sp>
      <p:sp>
        <p:nvSpPr>
          <p:cNvPr id="17"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sp>
        <p:nvSpPr>
          <p:cNvPr id="18" name="Rectangle 17"/>
          <p:cNvSpPr/>
          <p:nvPr/>
        </p:nvSpPr>
        <p:spPr>
          <a:xfrm>
            <a:off x="404664" y="251520"/>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I – USA and USSR: Allies by default</a:t>
            </a:r>
            <a:endParaRPr lang="en-GB" sz="2000" b="1" dirty="0">
              <a:effectLst>
                <a:outerShdw blurRad="38100" dist="38100" dir="2700000" algn="tl">
                  <a:srgbClr val="000000">
                    <a:alpha val="43137"/>
                  </a:srgbClr>
                </a:outerShdw>
              </a:effectLst>
              <a:ea typeface="Times New Roman"/>
            </a:endParaRPr>
          </a:p>
        </p:txBody>
      </p:sp>
      <p:pic>
        <p:nvPicPr>
          <p:cNvPr id="19" name="Picture 2" descr="66889">
            <a:hlinkClick r:id="rId3"/>
          </p:cNvPr>
          <p:cNvPicPr>
            <a:picLocks noChangeAspect="1" noChangeArrowheads="1"/>
          </p:cNvPicPr>
          <p:nvPr/>
        </p:nvPicPr>
        <p:blipFill>
          <a:blip r:embed="rId4"/>
          <a:srcRect/>
          <a:stretch>
            <a:fillRect/>
          </a:stretch>
        </p:blipFill>
        <p:spPr bwMode="auto">
          <a:xfrm>
            <a:off x="1412776" y="2843808"/>
            <a:ext cx="3820265" cy="3312368"/>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30</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442960"/>
        </p:xfrm>
        <a:graphic>
          <a:graphicData uri="http://schemas.openxmlformats.org/drawingml/2006/table">
            <a:tbl>
              <a:tblPr firstRow="1" bandRow="1">
                <a:tableStyleId>{5C22544A-7EE6-4342-B048-85BDC9FD1C3A}</a:tableStyleId>
              </a:tblPr>
              <a:tblGrid>
                <a:gridCol w="6858000"/>
              </a:tblGrid>
              <a:tr h="267269">
                <a:tc>
                  <a:txBody>
                    <a:bodyPr/>
                    <a:lstStyle/>
                    <a:p>
                      <a:r>
                        <a:rPr lang="en-GB" sz="1200" dirty="0" smtClean="0">
                          <a:solidFill>
                            <a:schemeClr val="tx1"/>
                          </a:solidFill>
                        </a:rPr>
                        <a:t>            MEDAL COMMENT</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            HOW TO PROGRESS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r>
                        <a:rPr lang="en-GB" sz="1200" b="1" dirty="0" smtClean="0">
                          <a:solidFill>
                            <a:schemeClr val="tx1"/>
                          </a:solidFill>
                        </a:rPr>
                        <a:t>            STUDENT</a:t>
                      </a:r>
                      <a:r>
                        <a:rPr lang="en-GB" sz="1200" b="1" baseline="0" dirty="0" smtClean="0">
                          <a:solidFill>
                            <a:schemeClr val="tx1"/>
                          </a:solidFill>
                        </a:rPr>
                        <a:t> ACTION</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369332"/>
          </a:xfrm>
          <a:prstGeom prst="rect">
            <a:avLst/>
          </a:prstGeom>
          <a:noFill/>
        </p:spPr>
        <p:txBody>
          <a:bodyPr wrap="square" lIns="91440" tIns="45720" rIns="91440" bIns="45720">
            <a:spAutoFit/>
          </a:bodyPr>
          <a:lstStyle/>
          <a:p>
            <a:pPr algn="ctr"/>
            <a:r>
              <a:rPr lang="en-GB" b="1" dirty="0" smtClean="0"/>
              <a:t>ONGOING FEEDBACK</a:t>
            </a:r>
            <a:endParaRPr lang="en-GB"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4</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11430000"/>
        </p:xfrm>
        <a:graphic>
          <a:graphicData uri="http://schemas.openxmlformats.org/drawingml/2006/table">
            <a:tbl>
              <a:tblPr firstRow="1" bandRow="1">
                <a:tableStyleId>{5C22544A-7EE6-4342-B048-85BDC9FD1C3A}</a:tableStyleId>
              </a:tblPr>
              <a:tblGrid>
                <a:gridCol w="6858000"/>
              </a:tblGrid>
              <a:tr h="2672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tx1"/>
                          </a:solidFill>
                          <a:effectLst/>
                          <a:latin typeface="Calibri" pitchFamily="34" charset="0"/>
                          <a:ea typeface="Times New Roman" pitchFamily="18" charset="0"/>
                        </a:rPr>
                        <a:t>SOURCE B	</a:t>
                      </a:r>
                      <a:r>
                        <a:rPr kumimoji="0" lang="en-GB"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General Werner </a:t>
                      </a:r>
                      <a:r>
                        <a:rPr kumimoji="0" lang="en-GB" sz="12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Kreipe</a:t>
                      </a:r>
                      <a:r>
                        <a:rPr kumimoji="0" lang="en-GB"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 member of the Luftwaffe wrote about the Battle of Britain after the war.</a:t>
                      </a: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Though the air battles over England were perhaps a triumph of skill and bravery so far as the German air crews were concerned, from the strategic point of view it was a failure and contributed to our ultimate defeat. The decision to fight it marks a turning point in the history of the Second World War. The German Air Force was bled almost to death, and suffered losses which could never again be made good throughout the course of the war.</a:t>
                      </a:r>
                      <a:endParaRPr kumimoji="0" lang="en-GB" sz="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200" b="1" i="0" u="none" strike="noStrike" cap="none" normalizeH="0" baseline="0" dirty="0" smtClean="0">
                        <a:ln>
                          <a:noFill/>
                        </a:ln>
                        <a:solidFill>
                          <a:schemeClr val="tx1"/>
                        </a:solidFill>
                        <a:effectLst/>
                        <a:latin typeface="Calibri"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tx1"/>
                          </a:solidFill>
                          <a:effectLst/>
                          <a:latin typeface="Calibri" pitchFamily="34" charset="0"/>
                          <a:ea typeface="Times New Roman" pitchFamily="18" charset="0"/>
                        </a:rPr>
                        <a:t>SOURCE C	</a:t>
                      </a:r>
                      <a:r>
                        <a:rPr kumimoji="0" lang="en-GB"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George Orwell, BBC radio broadcast (19th September 1942)</a:t>
                      </a:r>
                      <a:r>
                        <a:rPr kumimoji="0" lang="en-GB" sz="1200" b="1" i="0" u="none" strike="noStrike" cap="none" normalizeH="0" baseline="0" dirty="0" smtClean="0">
                          <a:ln>
                            <a:noFill/>
                          </a:ln>
                          <a:solidFill>
                            <a:srgbClr val="000000"/>
                          </a:solidFill>
                          <a:effectLst/>
                          <a:latin typeface="Swis721 BT" pitchFamily="34" charset="0"/>
                          <a:ea typeface="Times New Roman" pitchFamily="18" charset="0"/>
                          <a:cs typeface="Arial" pitchFamily="34" charset="0"/>
                        </a:rPr>
                        <a:t/>
                      </a:r>
                      <a:br>
                        <a:rPr kumimoji="0" lang="en-GB" sz="1200" b="1" i="0" u="none" strike="noStrike" cap="none" normalizeH="0" baseline="0" dirty="0" smtClean="0">
                          <a:ln>
                            <a:noFill/>
                          </a:ln>
                          <a:solidFill>
                            <a:srgbClr val="000000"/>
                          </a:solidFill>
                          <a:effectLst/>
                          <a:latin typeface="Swis721 BT" pitchFamily="34" charset="0"/>
                          <a:ea typeface="Times New Roman" pitchFamily="18" charset="0"/>
                          <a:cs typeface="Arial" pitchFamily="34" charset="0"/>
                        </a:rPr>
                      </a:br>
                      <a:endParaRPr kumimoji="0" lang="en-GB" sz="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September 15</a:t>
                      </a:r>
                      <a:r>
                        <a:rPr kumimoji="0" lang="en-GB" sz="1200" b="0" i="0" u="none" strike="noStrike" cap="none" normalizeH="0" baseline="30000" dirty="0" smtClean="0">
                          <a:ln>
                            <a:noFill/>
                          </a:ln>
                          <a:solidFill>
                            <a:schemeClr val="tx1"/>
                          </a:solidFill>
                          <a:effectLst/>
                          <a:latin typeface="Arial" pitchFamily="34" charset="0"/>
                          <a:ea typeface="Times New Roman" pitchFamily="18" charset="0"/>
                          <a:cs typeface="Arial" pitchFamily="34" charset="0"/>
                        </a:rPr>
                        <a:t>th</a:t>
                      </a: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1940 is celebrated as the anniversary because on that day the Royal Air Force shot down no less than 185 German planes, and it was about that date that the failure of the Germans to overwhelm the British defences by daylight bombing became apparent. Now that we can look back and see the events in better perspective it is becoming clear that the Battle of Britain ranks in importance with Trafalgar, Salamis, the defeat of the Spanish Armada and other battles of the past in which the invading forces of a seemingly invincible monarch or dictator have been beaten back and which have formed a turning point in history.</a:t>
                      </a:r>
                      <a:endParaRPr kumimoji="0" lang="en-GB" sz="1800" b="0" i="0" u="none" strike="noStrike" cap="none" normalizeH="0" baseline="0" dirty="0" smtClean="0">
                        <a:ln>
                          <a:noFill/>
                        </a:ln>
                        <a:solidFill>
                          <a:schemeClr val="tx1"/>
                        </a:solidFill>
                        <a:effectLst/>
                        <a:latin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61665"/>
          </a:xfrm>
          <a:prstGeom prst="rect">
            <a:avLst/>
          </a:prstGeom>
          <a:noFill/>
        </p:spPr>
        <p:txBody>
          <a:bodyPr wrap="square" lIns="91440" tIns="45720" rIns="91440" bIns="45720">
            <a:spAutoFit/>
          </a:bodyPr>
          <a:lstStyle/>
          <a:p>
            <a:pPr>
              <a:buFont typeface="Arial" pitchFamily="34" charset="0"/>
              <a:buChar char="•"/>
            </a:pPr>
            <a:r>
              <a:rPr lang="en-GB" sz="1200" dirty="0" smtClean="0"/>
              <a:t> Explain why the Americans and Russians were Allies</a:t>
            </a:r>
          </a:p>
          <a:p>
            <a:pPr>
              <a:buFont typeface="Arial" pitchFamily="34" charset="0"/>
              <a:buChar char="•"/>
            </a:pPr>
            <a:r>
              <a:rPr lang="en-GB" sz="1200" dirty="0" smtClean="0"/>
              <a:t> Evaluate interpretations about the reasons for Allied victory in WW2</a:t>
            </a:r>
            <a:endParaRPr lang="en-GB" sz="1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32656" y="8475134"/>
            <a:ext cx="6182444" cy="486833"/>
          </a:xfrm>
        </p:spPr>
        <p:txBody>
          <a:bodyPr/>
          <a:lstStyle/>
          <a:p>
            <a:pPr algn="ctr"/>
            <a:fld id="{7AA0AD32-EEB8-4EF7-946D-0C48487C5CBA}" type="slidenum">
              <a:rPr lang="en-GB" smtClean="0"/>
              <a:pPr algn="ctr"/>
              <a:t>5</a:t>
            </a:fld>
            <a:endParaRPr lang="en-GB" dirty="0"/>
          </a:p>
        </p:txBody>
      </p:sp>
      <p:sp>
        <p:nvSpPr>
          <p:cNvPr id="5122" name="Rectangle 2"/>
          <p:cNvSpPr>
            <a:spLocks noChangeArrowheads="1"/>
          </p:cNvSpPr>
          <p:nvPr/>
        </p:nvSpPr>
        <p:spPr bwMode="auto">
          <a:xfrm>
            <a:off x="188640" y="467544"/>
            <a:ext cx="6480720" cy="84946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TASK – read through</a:t>
            </a:r>
            <a:r>
              <a:rPr kumimoji="0" lang="en-GB" sz="1400" b="1" i="0" u="none" strike="noStrike" cap="none" normalizeH="0" dirty="0" smtClean="0">
                <a:ln>
                  <a:noFill/>
                </a:ln>
                <a:solidFill>
                  <a:schemeClr val="tx1"/>
                </a:solidFill>
                <a:effectLst/>
                <a:latin typeface="Calibri" pitchFamily="34" charset="0"/>
                <a:ea typeface="Times New Roman" pitchFamily="18" charset="0"/>
              </a:rPr>
              <a:t> the sources below and answer the questions that accompany them</a:t>
            </a:r>
            <a:endParaRPr kumimoji="0" lang="en-GB" sz="1400" b="1" i="0" u="none" strike="noStrike" cap="none" normalizeH="0" baseline="0" dirty="0" smtClean="0">
              <a:ln>
                <a:noFill/>
              </a:ln>
              <a:solidFill>
                <a:schemeClr val="tx1"/>
              </a:solidFill>
              <a:effectLst/>
              <a:latin typeface="Calibri"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GB" sz="1400" b="1" dirty="0" smtClean="0">
              <a:latin typeface="Calibri" pitchFamily="34" charset="0"/>
              <a:ea typeface="Times New Roman" pitchFamily="18" charset="0"/>
            </a:endParaRPr>
          </a:p>
          <a:p>
            <a:pPr lvl="0" eaLnBrk="0" fontAlgn="base" hangingPunct="0">
              <a:spcBef>
                <a:spcPct val="0"/>
              </a:spcBef>
              <a:spcAft>
                <a:spcPct val="0"/>
              </a:spcAft>
            </a:pP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SOURCE D	</a:t>
            </a:r>
            <a:r>
              <a:rPr lang="en-GB" sz="1400" b="1" dirty="0" smtClean="0">
                <a:latin typeface="Calibri" pitchFamily="34" charset="0"/>
                <a:ea typeface="Times New Roman" pitchFamily="18" charset="0"/>
              </a:rPr>
              <a:t>Extract from a letter from the Soviet ambassador in London, Ivan </a:t>
            </a:r>
            <a:r>
              <a:rPr lang="en-GB" sz="1400" b="1" dirty="0" err="1" smtClean="0">
                <a:latin typeface="Calibri" pitchFamily="34" charset="0"/>
                <a:ea typeface="Times New Roman" pitchFamily="18" charset="0"/>
              </a:rPr>
              <a:t>Maisky</a:t>
            </a:r>
            <a:r>
              <a:rPr lang="en-GB" sz="1400" b="1" dirty="0" smtClean="0">
                <a:latin typeface="Calibri" pitchFamily="34" charset="0"/>
                <a:ea typeface="Times New Roman" pitchFamily="18" charset="0"/>
              </a:rPr>
              <a:t>, to British Foreign Secretary, Anthony Eden, written in 1943.</a:t>
            </a:r>
            <a:endParaRPr lang="en-GB" sz="1400" dirty="0" smtClean="0">
              <a:latin typeface="Arial" pitchFamily="34" charset="0"/>
            </a:endParaRPr>
          </a:p>
          <a:p>
            <a:pPr lvl="0" eaLnBrk="0" fontAlgn="base" hangingPunct="0">
              <a:spcBef>
                <a:spcPct val="0"/>
              </a:spcBef>
              <a:spcAft>
                <a:spcPct val="0"/>
              </a:spcAft>
            </a:pPr>
            <a:r>
              <a:rPr lang="en-GB" sz="1400" dirty="0" smtClean="0">
                <a:latin typeface="Calibri" pitchFamily="34" charset="0"/>
                <a:ea typeface="Times New Roman" pitchFamily="18" charset="0"/>
              </a:rPr>
              <a:t>Stalingrad is Stalingrad. Stalingrad is one of the greatest landmarks in human history - as an unsurpassed example of heroism and endurance, and as a turning point in the present war.</a:t>
            </a:r>
            <a:endParaRPr lang="en-GB" sz="1400" dirty="0" smtClean="0">
              <a:latin typeface="Arial" pitchFamily="34" charset="0"/>
            </a:endParaRPr>
          </a:p>
          <a:p>
            <a:pPr lvl="0" eaLnBrk="0" fontAlgn="base" hangingPunct="0">
              <a:spcBef>
                <a:spcPct val="0"/>
              </a:spcBef>
              <a:spcAft>
                <a:spcPct val="0"/>
              </a:spcAft>
            </a:pPr>
            <a:r>
              <a:rPr lang="en-GB" sz="1400" dirty="0" smtClean="0">
                <a:latin typeface="Calibri" pitchFamily="34" charset="0"/>
                <a:ea typeface="Times New Roman" pitchFamily="18" charset="0"/>
              </a:rPr>
              <a:t>Indeed, suppose for a moment that Stalingrad in the autumn of 1942 would have fallen: what would have been the consequences? In this case the Germans most probably would have been able to move north up the Volga, as Marshal Stalin indicated in his speech on the 6th November, 1942, with the most appalling consequences for our defence. At the same time if Stalingrad had fallen the Germans would have moved down the Volga, swept through the Caucasus to the Caspian Sea, occupied Baku, penetrated Iran, and moved towards the Persian Gulf and India. Simultaneously they would have overrun the whole Middle East and established their rule in Africa. Such would have been the vista of events that would have followed the fall of Stalingrad.</a:t>
            </a:r>
            <a:endParaRPr lang="en-GB" sz="1400" dirty="0" smtClean="0">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smtClean="0">
              <a:ln>
                <a:noFill/>
              </a:ln>
              <a:solidFill>
                <a:schemeClr val="tx1"/>
              </a:solidFill>
              <a:effectLst/>
              <a:latin typeface="Calibri"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smtClean="0">
                <a:latin typeface="Calibri" pitchFamily="34" charset="0"/>
                <a:ea typeface="Times New Roman" pitchFamily="18" charset="0"/>
              </a:rPr>
              <a:t>SOURCE E </a:t>
            </a: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An extract from a Tourist Guidebook to Normandy written by Yves </a:t>
            </a:r>
            <a:r>
              <a:rPr kumimoji="0" lang="en-GB" sz="1400" b="1" i="0" u="none" strike="noStrike" cap="none" normalizeH="0" baseline="0" dirty="0" err="1" smtClean="0">
                <a:ln>
                  <a:noFill/>
                </a:ln>
                <a:solidFill>
                  <a:schemeClr val="tx1"/>
                </a:solidFill>
                <a:effectLst/>
                <a:latin typeface="Calibri" pitchFamily="34" charset="0"/>
                <a:ea typeface="Times New Roman" pitchFamily="18" charset="0"/>
              </a:rPr>
              <a:t>Lecouturier</a:t>
            </a: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 (a French Historian) in 1999</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1"/>
                </a:solidFill>
                <a:effectLst/>
                <a:latin typeface="Calibri" pitchFamily="34" charset="0"/>
                <a:ea typeface="Times New Roman" pitchFamily="18" charset="0"/>
              </a:rPr>
              <a:t>These 50 miles of French coastline are marked forever by these first steps towards the liberation of Europe.  The cemeteries of the Second World War bear witness to this battle which killed 90,000 Allied and German soldiers.  The landing of 6 June 1944 will forever remain the decisive stages in the liberation of Europe and in the outcome of the Second World War.  The joy of the Normans to be delivered from the Nazi yoke was immense.  Everyone welcomed the liberators with limitless enthusiasm.</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SOURCE F	A Soviet (Russian) historian writing in 1968</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1"/>
                </a:solidFill>
                <a:effectLst/>
                <a:latin typeface="Calibri" pitchFamily="34" charset="0"/>
                <a:ea typeface="Times New Roman" pitchFamily="18" charset="0"/>
              </a:rPr>
              <a:t>There is no doubt that the role of the Soviet Union (the Russians) in defeating the Nazi aggressor has not been fully recognised by the Western Allies.  It was the Soviet people who held back the Nazis in Europe for over two years while the Western Allies deliberated and prepared for their invasion.  It was the Soviet Union who bled the Germans at Stalingrad and rolled them back towards Berlin.  It was the Soviet people who bore the brunt of suffering and sacrificed themselves against fascist tyranny.  For too long the West has basked in the glory of June 1944 and forgotten the contribution of our fallen comrades.</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	</a:t>
            </a:r>
            <a:endParaRPr kumimoji="0" lang="en-GB" sz="1400" b="0" i="0" u="none" strike="noStrike" cap="none" normalizeH="0" baseline="0" dirty="0" smtClean="0">
              <a:ln>
                <a:noFill/>
              </a:ln>
              <a:solidFill>
                <a:schemeClr val="tx1"/>
              </a:solidFill>
              <a:effectLst/>
              <a:latin typeface="Arial" pitchFamily="34" charset="0"/>
            </a:endParaRPr>
          </a:p>
        </p:txBody>
      </p:sp>
      <p:sp>
        <p:nvSpPr>
          <p:cNvPr id="9" name="Rectangle 8"/>
          <p:cNvSpPr/>
          <p:nvPr/>
        </p:nvSpPr>
        <p:spPr>
          <a:xfrm>
            <a:off x="404664" y="179512"/>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HOMEWORK – SOURCE EVALUATION</a:t>
            </a:r>
            <a:endParaRPr lang="en-GB" sz="2000" b="1" dirty="0">
              <a:effectLst>
                <a:outerShdw blurRad="38100" dist="38100" dir="2700000" algn="tl">
                  <a:srgbClr val="000000">
                    <a:alpha val="43137"/>
                  </a:srgbClr>
                </a:outerShdw>
              </a:effectLst>
              <a:ea typeface="Times New Roman"/>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04664" y="8475134"/>
            <a:ext cx="6110436" cy="486833"/>
          </a:xfrm>
        </p:spPr>
        <p:txBody>
          <a:bodyPr/>
          <a:lstStyle/>
          <a:p>
            <a:pPr algn="ctr"/>
            <a:fld id="{7AA0AD32-EEB8-4EF7-946D-0C48487C5CBA}" type="slidenum">
              <a:rPr lang="en-GB" smtClean="0"/>
              <a:pPr algn="ctr"/>
              <a:t>6</a:t>
            </a:fld>
            <a:endParaRPr lang="en-GB"/>
          </a:p>
        </p:txBody>
      </p:sp>
      <p:sp>
        <p:nvSpPr>
          <p:cNvPr id="5122" name="Rectangle 2"/>
          <p:cNvSpPr>
            <a:spLocks noChangeArrowheads="1"/>
          </p:cNvSpPr>
          <p:nvPr/>
        </p:nvSpPr>
        <p:spPr bwMode="auto">
          <a:xfrm>
            <a:off x="188640" y="536639"/>
            <a:ext cx="648072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GB" sz="1400" b="1" dirty="0" smtClean="0">
              <a:latin typeface="Calibri"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GB" sz="1400" b="1" dirty="0" smtClean="0">
              <a:latin typeface="Calibri" pitchFamily="34" charset="0"/>
              <a:ea typeface="Times New Roman" pitchFamily="18" charset="0"/>
            </a:endParaRPr>
          </a:p>
        </p:txBody>
      </p:sp>
      <p:sp>
        <p:nvSpPr>
          <p:cNvPr id="9" name="Rectangle 8"/>
          <p:cNvSpPr/>
          <p:nvPr/>
        </p:nvSpPr>
        <p:spPr>
          <a:xfrm>
            <a:off x="404664" y="179512"/>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HOMEWORK – SOURCE EVALUATION</a:t>
            </a:r>
            <a:endParaRPr lang="en-GB" sz="2000" b="1" dirty="0">
              <a:effectLst>
                <a:outerShdw blurRad="38100" dist="38100" dir="2700000" algn="tl">
                  <a:srgbClr val="000000">
                    <a:alpha val="43137"/>
                  </a:srgbClr>
                </a:outerShdw>
              </a:effectLst>
              <a:ea typeface="Times New Roman"/>
            </a:endParaRPr>
          </a:p>
        </p:txBody>
      </p:sp>
      <p:graphicFrame>
        <p:nvGraphicFramePr>
          <p:cNvPr id="6" name="Table 5"/>
          <p:cNvGraphicFramePr>
            <a:graphicFrameLocks noGrp="1"/>
          </p:cNvGraphicFramePr>
          <p:nvPr/>
        </p:nvGraphicFramePr>
        <p:xfrm>
          <a:off x="-27384" y="539552"/>
          <a:ext cx="6858000" cy="8279850"/>
        </p:xfrm>
        <a:graphic>
          <a:graphicData uri="http://schemas.openxmlformats.org/drawingml/2006/table">
            <a:tbl>
              <a:tblPr firstRow="1" bandRow="1">
                <a:tableStyleId>{5C22544A-7EE6-4342-B048-85BDC9FD1C3A}</a:tableStyleId>
              </a:tblPr>
              <a:tblGrid>
                <a:gridCol w="6858000"/>
              </a:tblGrid>
              <a:tr h="2778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Calibri" pitchFamily="34" charset="0"/>
                          <a:ea typeface="Times New Roman" pitchFamily="18" charset="0"/>
                        </a:rPr>
                        <a:t>What event does each</a:t>
                      </a:r>
                      <a:r>
                        <a:rPr kumimoji="0" lang="en-GB" sz="1200" b="0" i="0" u="none" strike="noStrike" cap="none" normalizeH="0" dirty="0" smtClean="0">
                          <a:ln>
                            <a:noFill/>
                          </a:ln>
                          <a:solidFill>
                            <a:schemeClr val="tx1"/>
                          </a:solidFill>
                          <a:effectLst/>
                          <a:latin typeface="Calibri" pitchFamily="34" charset="0"/>
                          <a:ea typeface="Times New Roman" pitchFamily="18" charset="0"/>
                        </a:rPr>
                        <a:t> source suggest is the reason for Allied Victory in WW2 (Stalingrad or D-Day)? (include a quote to prove what evidence helped you to work this out).  If you feel that your knowledge of WW2 needs boosting have a</a:t>
                      </a:r>
                      <a:r>
                        <a:rPr kumimoji="0" lang="en-GB" sz="1200" b="0" i="0" u="none" strike="noStrike" cap="none" normalizeH="0" baseline="0" dirty="0" smtClean="0">
                          <a:ln>
                            <a:noFill/>
                          </a:ln>
                          <a:solidFill>
                            <a:schemeClr val="tx1"/>
                          </a:solidFill>
                          <a:effectLst/>
                          <a:latin typeface="Calibri" pitchFamily="34" charset="0"/>
                          <a:ea typeface="Times New Roman" pitchFamily="18" charset="0"/>
                        </a:rPr>
                        <a:t> look on the Year 9 </a:t>
                      </a:r>
                      <a:r>
                        <a:rPr kumimoji="0" lang="en-GB" sz="1200" b="0" i="0" u="none" strike="noStrike" cap="none" normalizeH="0" baseline="0" dirty="0" err="1" smtClean="0">
                          <a:ln>
                            <a:noFill/>
                          </a:ln>
                          <a:solidFill>
                            <a:schemeClr val="tx1"/>
                          </a:solidFill>
                          <a:effectLst/>
                          <a:latin typeface="Calibri" pitchFamily="34" charset="0"/>
                          <a:ea typeface="Times New Roman" pitchFamily="18" charset="0"/>
                        </a:rPr>
                        <a:t>Wikisite</a:t>
                      </a:r>
                      <a:r>
                        <a:rPr kumimoji="0" lang="en-GB" sz="1200" b="0" i="0" u="none" strike="noStrike" cap="none" normalizeH="0" baseline="0" dirty="0" smtClean="0">
                          <a:ln>
                            <a:noFill/>
                          </a:ln>
                          <a:solidFill>
                            <a:schemeClr val="tx1"/>
                          </a:solidFill>
                          <a:effectLst/>
                          <a:latin typeface="Calibri" pitchFamily="34" charset="0"/>
                          <a:ea typeface="Times New Roman" pitchFamily="18" charset="0"/>
                        </a:rPr>
                        <a:t> to help you.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200" b="0" dirty="0" smtClean="0">
                          <a:solidFill>
                            <a:schemeClr val="tx1"/>
                          </a:solidFill>
                          <a:latin typeface="Calibri" pitchFamily="34" charset="0"/>
                          <a:ea typeface="Times New Roman" pitchFamily="18" charset="0"/>
                        </a:rPr>
                        <a:t>Source D suggests …</a:t>
                      </a:r>
                      <a:endParaRPr lang="en-GB"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smtClean="0">
                          <a:solidFill>
                            <a:schemeClr val="tx1"/>
                          </a:solidFill>
                          <a:latin typeface="Calibri" pitchFamily="34" charset="0"/>
                          <a:ea typeface="Times New Roman" pitchFamily="18" charset="0"/>
                        </a:rPr>
                        <a:t>where it states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2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smtClean="0">
                        <a:solidFill>
                          <a:schemeClr val="tx1"/>
                        </a:solidFill>
                        <a:latin typeface="Calibri" pitchFamily="34" charset="0"/>
                        <a:ea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r>
                        <a:rPr lang="en-GB" sz="1200" b="0" dirty="0" smtClean="0">
                          <a:solidFill>
                            <a:schemeClr val="tx1"/>
                          </a:solidFill>
                        </a:rPr>
                        <a:t>Source E suggests…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r>
                        <a:rPr lang="en-GB" sz="1200" b="0" dirty="0" smtClean="0">
                          <a:solidFill>
                            <a:schemeClr val="tx1"/>
                          </a:solidFill>
                        </a:rPr>
                        <a:t>where it states “</a:t>
                      </a:r>
                      <a:endParaRPr lang="en-GB"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26">
                <a:tc>
                  <a:txBody>
                    <a:bodyPr/>
                    <a:lstStyle/>
                    <a:p>
                      <a:endParaRPr lang="en-GB"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r>
                        <a:rPr lang="en-GB" sz="1200" b="0" dirty="0" smtClean="0">
                          <a:solidFill>
                            <a:schemeClr val="tx1"/>
                          </a:solidFill>
                          <a:latin typeface="Calibri" pitchFamily="34" charset="0"/>
                          <a:ea typeface="Times New Roman" pitchFamily="18" charset="0"/>
                        </a:rPr>
                        <a:t>Source F suggests…</a:t>
                      </a:r>
                      <a:endParaRPr lang="en-GB"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200" b="0" dirty="0" smtClean="0">
                          <a:solidFill>
                            <a:schemeClr val="tx1"/>
                          </a:solidFill>
                          <a:latin typeface="Calibri" pitchFamily="34" charset="0"/>
                          <a:ea typeface="Times New Roman" pitchFamily="18" charset="0"/>
                        </a:rPr>
                        <a:t>where it states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endParaRPr lang="en-GB"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smtClean="0">
                        <a:solidFill>
                          <a:schemeClr val="tx1"/>
                        </a:solidFill>
                        <a:latin typeface="Calibri" pitchFamily="34" charset="0"/>
                        <a:ea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r>
                        <a:rPr lang="en-GB" sz="1200" b="0" dirty="0" smtClean="0">
                          <a:solidFill>
                            <a:schemeClr val="tx1"/>
                          </a:solidFill>
                          <a:latin typeface="Calibri" pitchFamily="34" charset="0"/>
                          <a:ea typeface="Times New Roman" pitchFamily="18" charset="0"/>
                        </a:rPr>
                        <a:t>Which of the sources do you think is the most reliable (believable)?  You must explain your reason, don’t forget to consider the provenance of the source (</a:t>
                      </a:r>
                      <a:r>
                        <a:rPr lang="en-GB" sz="1200" b="0" i="1" dirty="0" smtClean="0">
                          <a:solidFill>
                            <a:schemeClr val="tx1"/>
                          </a:solidFill>
                          <a:latin typeface="Calibri" pitchFamily="34" charset="0"/>
                          <a:ea typeface="Times New Roman" pitchFamily="18" charset="0"/>
                        </a:rPr>
                        <a:t>who wrote it, and what their motive might be</a:t>
                      </a:r>
                      <a:r>
                        <a:rPr lang="en-GB" sz="1200" b="0" dirty="0" smtClean="0">
                          <a:solidFill>
                            <a:schemeClr val="tx1"/>
                          </a:solidFill>
                          <a:latin typeface="Calibri" pitchFamily="34" charset="0"/>
                          <a:ea typeface="Times New Roman" pitchFamily="18" charset="0"/>
                        </a:rPr>
                        <a:t>).</a:t>
                      </a:r>
                      <a:endParaRPr lang="en-GB"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26">
                <a:tc>
                  <a:txBody>
                    <a:bodyPr/>
                    <a:lstStyle/>
                    <a:p>
                      <a:endParaRPr lang="en-GB"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smtClean="0">
                        <a:solidFill>
                          <a:schemeClr val="tx1"/>
                        </a:solidFill>
                        <a:latin typeface="Calibri" pitchFamily="34" charset="0"/>
                        <a:ea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endParaRPr lang="en-GB"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2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26">
                <a:tc>
                  <a:txBody>
                    <a:bodyPr/>
                    <a:lstStyle/>
                    <a:p>
                      <a:pPr lvl="0"/>
                      <a:endParaRPr lang="en-GB"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7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smtClean="0">
                          <a:solidFill>
                            <a:schemeClr val="tx1"/>
                          </a:solidFill>
                          <a:latin typeface="Calibri" pitchFamily="34" charset="0"/>
                          <a:ea typeface="Times New Roman" pitchFamily="18" charset="0"/>
                        </a:rPr>
                        <a:t>Even though they all have a strong opinion, they are all useful to you as an historian, in what ways might this be true (even if they are unreliable).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56">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7</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202038"/>
        </p:xfrm>
        <a:graphic>
          <a:graphicData uri="http://schemas.openxmlformats.org/drawingml/2006/table">
            <a:tbl>
              <a:tblPr firstRow="1" bandRow="1">
                <a:tableStyleId>{5C22544A-7EE6-4342-B048-85BDC9FD1C3A}</a:tableStyleId>
              </a:tblPr>
              <a:tblGrid>
                <a:gridCol w="6858000"/>
              </a:tblGrid>
              <a:tr h="4662367">
                <a:tc>
                  <a:txBody>
                    <a:bodyPr/>
                    <a:lstStyle/>
                    <a:p>
                      <a:r>
                        <a:rPr lang="en-GB" sz="1200" b="1" dirty="0" smtClean="0">
                          <a:solidFill>
                            <a:schemeClr val="tx1"/>
                          </a:solidFill>
                        </a:rPr>
                        <a:t>SOURCE G</a:t>
                      </a:r>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smtClean="0">
                        <a:solidFill>
                          <a:schemeClr val="tx1"/>
                        </a:solidFill>
                      </a:endParaRPr>
                    </a:p>
                    <a:p>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55718">
                <a:tc>
                  <a:txBody>
                    <a:bodyPr/>
                    <a:lstStyle/>
                    <a:p>
                      <a:pPr lvl="0"/>
                      <a:r>
                        <a:rPr lang="en-GB" sz="1200" b="1" dirty="0" smtClean="0">
                          <a:solidFill>
                            <a:schemeClr val="tx1"/>
                          </a:solidFill>
                        </a:rPr>
                        <a:t>  SOURCE</a:t>
                      </a:r>
                      <a:r>
                        <a:rPr lang="en-GB" sz="1200" b="1" baseline="0" dirty="0" smtClean="0">
                          <a:solidFill>
                            <a:schemeClr val="tx1"/>
                          </a:solidFill>
                        </a:rPr>
                        <a:t> H</a:t>
                      </a:r>
                      <a:r>
                        <a:rPr lang="en-GB" sz="1200" b="1" dirty="0" smtClean="0">
                          <a:solidFill>
                            <a:schemeClr val="tx1"/>
                          </a:solidFill>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II – The “Liberation” of Eastern Europe</a:t>
            </a:r>
            <a:endParaRPr lang="en-GB" sz="2000" b="1" dirty="0" smtClean="0">
              <a:effectLst>
                <a:outerShdw blurRad="38100" dist="38100" dir="2700000" algn="tl">
                  <a:srgbClr val="000000">
                    <a:alpha val="43137"/>
                  </a:srgbClr>
                </a:outerShdw>
              </a:effectLst>
              <a:ea typeface="Times New Roman"/>
            </a:endParaRPr>
          </a:p>
        </p:txBody>
      </p:sp>
      <p:pic>
        <p:nvPicPr>
          <p:cNvPr id="9" name="Picture 2" descr="http://www.johndclare.net/images/Soviet_takeover.GIF"/>
          <p:cNvPicPr>
            <a:picLocks noChangeAspect="1" noChangeArrowheads="1"/>
          </p:cNvPicPr>
          <p:nvPr/>
        </p:nvPicPr>
        <p:blipFill>
          <a:blip r:embed="rId3"/>
          <a:srcRect/>
          <a:stretch>
            <a:fillRect/>
          </a:stretch>
        </p:blipFill>
        <p:spPr bwMode="auto">
          <a:xfrm>
            <a:off x="836712" y="755576"/>
            <a:ext cx="5616624" cy="4487459"/>
          </a:xfrm>
          <a:prstGeom prst="rect">
            <a:avLst/>
          </a:prstGeom>
          <a:noFill/>
        </p:spPr>
      </p:pic>
      <p:sp>
        <p:nvSpPr>
          <p:cNvPr id="10" name="Rectangle 9"/>
          <p:cNvSpPr/>
          <p:nvPr/>
        </p:nvSpPr>
        <p:spPr>
          <a:xfrm>
            <a:off x="332656" y="6084168"/>
            <a:ext cx="6408712" cy="2308324"/>
          </a:xfrm>
          <a:prstGeom prst="rect">
            <a:avLst/>
          </a:prstGeom>
          <a:solidFill>
            <a:schemeClr val="bg1"/>
          </a:solidFill>
        </p:spPr>
        <p:txBody>
          <a:bodyPr wrap="square">
            <a:spAutoFit/>
          </a:bodyPr>
          <a:lstStyle/>
          <a:p>
            <a:r>
              <a:rPr lang="en-GB" sz="1200" dirty="0" smtClean="0"/>
              <a:t>‘From Stettin in the Baltic to Trieste in the Adriatic an </a:t>
            </a:r>
            <a:r>
              <a:rPr lang="en-GB" sz="1200" i="1" dirty="0" smtClean="0"/>
              <a:t>iron curtain</a:t>
            </a:r>
            <a:r>
              <a:rPr lang="en-GB" sz="1200" dirty="0" smtClean="0"/>
              <a:t> has descended across the Continent. Behind that line lie all the capitals of the ancient states of Central and Eastern Europe. Warsaw, Berlin, Prague, Vienna, Budapest, Belgrade, Bucharest and Sofia, all these famous cities and the populations around them lie in what I must call the Soviet sphere, and all are subject in one form or another, not only to Soviet influence but to a very high and, in some cases, increasing measure of control from Moscow. The Communist parties, which were very small in all these Eastern States of Europe, have been raised to pre-eminence and power far beyond their numbers and are seeking everywhere to obtain totalitarian control. Police governments are prevailing in nearly every case, and so far, except in Czechoslovakia, there is no true democracy… this is certainly not the Liberated Europe we fought to build up. Nor is it one which contains the essentials of permanent peace.’ </a:t>
            </a:r>
          </a:p>
          <a:p>
            <a:endParaRPr lang="en-GB" sz="1200" b="1" i="1" dirty="0" smtClean="0"/>
          </a:p>
          <a:p>
            <a:r>
              <a:rPr lang="en-GB" sz="1200" b="1" i="1" dirty="0" smtClean="0"/>
              <a:t>Winston Churchill, speaking in the USA, in the presence of President Truman, March 1946</a:t>
            </a:r>
            <a:endParaRPr lang="en-GB" sz="1200" b="1"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8</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412480"/>
        </p:xfrm>
        <a:graphic>
          <a:graphicData uri="http://schemas.openxmlformats.org/drawingml/2006/table">
            <a:tbl>
              <a:tblPr firstRow="1" bandRow="1">
                <a:tableStyleId>{5C22544A-7EE6-4342-B048-85BDC9FD1C3A}</a:tableStyleId>
              </a:tblPr>
              <a:tblGrid>
                <a:gridCol w="6858000"/>
              </a:tblGrid>
              <a:tr h="267269">
                <a:tc>
                  <a:txBody>
                    <a:bodyPr/>
                    <a:lstStyle/>
                    <a:p>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61665"/>
          </a:xfrm>
          <a:prstGeom prst="rect">
            <a:avLst/>
          </a:prstGeom>
          <a:noFill/>
        </p:spPr>
        <p:txBody>
          <a:bodyPr wrap="square" lIns="91440" tIns="45720" rIns="91440" bIns="45720">
            <a:spAutoFit/>
          </a:bodyPr>
          <a:lstStyle/>
          <a:p>
            <a:pPr>
              <a:buFont typeface="Arial" pitchFamily="34" charset="0"/>
              <a:buChar char="•"/>
            </a:pPr>
            <a:r>
              <a:rPr lang="en-GB" sz="1200" dirty="0" smtClean="0"/>
              <a:t> Explain why the USSR “liberated” Eastern Europe</a:t>
            </a:r>
          </a:p>
          <a:p>
            <a:pPr>
              <a:buFont typeface="Arial" pitchFamily="34" charset="0"/>
              <a:buChar char="•"/>
            </a:pPr>
            <a:r>
              <a:rPr lang="en-GB" sz="1200" dirty="0" smtClean="0"/>
              <a:t> Evaluate the utility of contemporary leaders’ accounts</a:t>
            </a:r>
          </a:p>
        </p:txBody>
      </p:sp>
      <p:sp>
        <p:nvSpPr>
          <p:cNvPr id="7" name="Rectangle 6"/>
          <p:cNvSpPr/>
          <p:nvPr/>
        </p:nvSpPr>
        <p:spPr>
          <a:xfrm>
            <a:off x="0" y="683568"/>
            <a:ext cx="6858000" cy="1938992"/>
          </a:xfrm>
          <a:prstGeom prst="rect">
            <a:avLst/>
          </a:prstGeom>
          <a:solidFill>
            <a:schemeClr val="bg1"/>
          </a:solidFill>
        </p:spPr>
        <p:txBody>
          <a:bodyPr wrap="square">
            <a:spAutoFit/>
          </a:bodyPr>
          <a:lstStyle/>
          <a:p>
            <a:r>
              <a:rPr lang="en-GB" sz="1200" b="1" dirty="0" smtClean="0"/>
              <a:t>SOURCE I</a:t>
            </a:r>
          </a:p>
          <a:p>
            <a:r>
              <a:rPr lang="en-GB" sz="1200" dirty="0" smtClean="0"/>
              <a:t>‘The Soviet Union has lost in men several times more than Britain and the United States together. It may be that some quarters are trying to push into oblivion these sacrifices of the Soviet people which insured the liberation of Europe. But the Soviet Union cannot forget them. One can ask therefore, what can be surprising in the fact that the Soviet Union, in a desire to ensure its security for the future, tries to achieve that these countries should have governments whose relations to the Soviet Union are loyal? The growth of the influence of communism cannot be considered accidental. The influence of the Communists grew because during the hard years of the mastery of fascism in Europe, Communists slowed themselves to be reliable, daring and self-sacrificing fighters against fascist regimes for the liberty of peoples. </a:t>
            </a:r>
          </a:p>
          <a:p>
            <a:r>
              <a:rPr lang="en-GB" sz="1200" b="1" i="1" dirty="0" smtClean="0"/>
              <a:t>Stalin’s reply to </a:t>
            </a:r>
            <a:r>
              <a:rPr lang="en-GB" sz="1200" b="1" i="1" dirty="0" err="1" smtClean="0"/>
              <a:t>Chuchill’s</a:t>
            </a:r>
            <a:r>
              <a:rPr lang="en-GB" sz="1200" b="1" i="1" dirty="0" smtClean="0"/>
              <a:t> speech, from an interview with Pravda, March 1946.</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825552" y="4913784"/>
            <a:ext cx="84604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9</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83568"/>
          <a:ext cx="6858000" cy="8686800"/>
        </p:xfrm>
        <a:graphic>
          <a:graphicData uri="http://schemas.openxmlformats.org/drawingml/2006/table">
            <a:tbl>
              <a:tblPr firstRow="1" bandRow="1">
                <a:tableStyleId>{5C22544A-7EE6-4342-B048-85BDC9FD1C3A}</a:tableStyleId>
              </a:tblPr>
              <a:tblGrid>
                <a:gridCol w="6858000"/>
              </a:tblGrid>
              <a:tr h="267269">
                <a:tc>
                  <a:txBody>
                    <a:bodyPr/>
                    <a:lstStyle/>
                    <a:p>
                      <a:pPr algn="ctr"/>
                      <a:r>
                        <a:rPr lang="en-GB" sz="1200" b="1" dirty="0" smtClean="0">
                          <a:solidFill>
                            <a:schemeClr val="tx1"/>
                          </a:solidFill>
                        </a:rPr>
                        <a:t>GRADE D – YOU MUST INCLUDE SOME INFORMATION FROM A SOURCE</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pPr algn="ctr"/>
                      <a:r>
                        <a:rPr lang="en-GB" sz="1200" b="1" dirty="0" smtClean="0">
                          <a:solidFill>
                            <a:schemeClr val="tx1"/>
                          </a:solidFill>
                        </a:rPr>
                        <a:t>GRADE</a:t>
                      </a:r>
                      <a:r>
                        <a:rPr lang="en-GB" sz="1200" b="1" baseline="0" dirty="0" smtClean="0">
                          <a:solidFill>
                            <a:schemeClr val="tx1"/>
                          </a:solidFill>
                        </a:rPr>
                        <a:t> C – YOU WILL BE TAKING SOURCES AT FACE VALUE(NOT QUESTIONING THEIR ACCURACY)</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pPr algn="ctr"/>
                      <a:r>
                        <a:rPr lang="en-GB" sz="1200" b="1" dirty="0" smtClean="0">
                          <a:solidFill>
                            <a:schemeClr val="tx1"/>
                          </a:solidFill>
                        </a:rPr>
                        <a:t>GRADE B – YOU WILL BE USING EXPLICIT</a:t>
                      </a:r>
                      <a:r>
                        <a:rPr lang="en-GB" sz="1200" b="1" baseline="0" dirty="0" smtClean="0">
                          <a:solidFill>
                            <a:schemeClr val="tx1"/>
                          </a:solidFill>
                        </a:rPr>
                        <a:t> DETAILS FROM A SOURCE AND EXPLANING WHAT IT MEANS</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GRADE A – YOU WILL BE USING A RANGE OF SOURCES TO SUPPORT YOUR ARGUMENT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GRADE A* – YOU WILL BE MAKING A RIGOROUS EVALUATION OF A RANGE OF SOURCES TO SUPPORT YOUR ARGUMENT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u="sng" dirty="0" smtClean="0">
                          <a:solidFill>
                            <a:schemeClr val="tx1"/>
                          </a:solidFill>
                        </a:rPr>
                        <a:t>WHY WAS THE “LIBERATION” OF EASTERN EUROPE A CAUSE OF THE</a:t>
                      </a:r>
                      <a:r>
                        <a:rPr lang="en-GB" sz="1200" b="1" u="sng" baseline="0" dirty="0" smtClean="0">
                          <a:solidFill>
                            <a:schemeClr val="tx1"/>
                          </a:solidFill>
                        </a:rPr>
                        <a:t> COLD WAR?</a:t>
                      </a:r>
                      <a:endParaRPr lang="en-GB" sz="1200" b="1" u="sng"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r>
                        <a:rPr lang="en-GB" sz="1000" b="1" u="sng" dirty="0" smtClean="0">
                          <a:solidFill>
                            <a:schemeClr val="tx1"/>
                          </a:solidFill>
                        </a:rPr>
                        <a:t>PEER ASSESSMENT</a:t>
                      </a:r>
                      <a:r>
                        <a:rPr lang="en-GB" sz="1000" b="1" dirty="0" smtClean="0">
                          <a:solidFill>
                            <a:schemeClr val="tx1"/>
                          </a:solidFill>
                        </a:rPr>
                        <a:t> – HIGHLIGHT</a:t>
                      </a:r>
                      <a:r>
                        <a:rPr lang="en-GB" sz="1000" b="1" baseline="0" dirty="0" smtClean="0">
                          <a:solidFill>
                            <a:schemeClr val="tx1"/>
                          </a:solidFill>
                        </a:rPr>
                        <a:t> THE GRADE ABOVE WHICH YOU THINK BEST RELATES TO THE PARAGRAPH WRITTEN HERE</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r>
                        <a:rPr lang="en-GB" sz="1000" b="1" u="sng" dirty="0" smtClean="0">
                          <a:solidFill>
                            <a:schemeClr val="tx1"/>
                          </a:solidFill>
                        </a:rPr>
                        <a:t>STUDENT ACTION</a:t>
                      </a:r>
                      <a:r>
                        <a:rPr lang="en-GB" sz="1000" b="1" dirty="0" smtClean="0">
                          <a:solidFill>
                            <a:schemeClr val="tx1"/>
                          </a:solidFill>
                        </a:rPr>
                        <a:t> (SUGGEST HOW YOU ARE GOING TO IMPROVE THIS SKILL IN YOUR NEXT PARAGRAPH)</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79512"/>
            <a:ext cx="5976664" cy="523220"/>
          </a:xfrm>
          <a:prstGeom prst="rect">
            <a:avLst/>
          </a:prstGeom>
          <a:noFill/>
        </p:spPr>
        <p:txBody>
          <a:bodyPr wrap="square" lIns="91440" tIns="45720" rIns="91440" bIns="45720">
            <a:spAutoFit/>
          </a:bodyPr>
          <a:lstStyle/>
          <a:p>
            <a:pPr algn="ctr"/>
            <a:r>
              <a:rPr lang="en-GB" sz="1400" b="1" dirty="0" smtClean="0"/>
              <a:t>CONTROLLED ASSESSMENT PARAGRAPH PRACTICE</a:t>
            </a:r>
          </a:p>
          <a:p>
            <a:pPr algn="ctr"/>
            <a:r>
              <a:rPr lang="en-GB" sz="1400" b="1" dirty="0" smtClean="0"/>
              <a:t>ASSESSMENT OBJECTIVE FOCUS - SOURCES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588</TotalTime>
  <Words>4907</Words>
  <Application>Microsoft Office PowerPoint</Application>
  <PresentationFormat>On-screen Show (4:3)</PresentationFormat>
  <Paragraphs>450</Paragraphs>
  <Slides>30</Slides>
  <Notes>24</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59</cp:revision>
  <dcterms:created xsi:type="dcterms:W3CDTF">2012-10-06T14:41:45Z</dcterms:created>
  <dcterms:modified xsi:type="dcterms:W3CDTF">2013-02-21T17:31:11Z</dcterms:modified>
</cp:coreProperties>
</file>